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gif" ContentType="image/gif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ppt/tags/tag2.xml" ContentType="application/vnd.openxmlformats-officedocument.presentationml.tags+xml"/>
  <Override PartName="/ppt/notesSlides/notesSlide3.xml" ContentType="application/vnd.openxmlformats-officedocument.presentationml.notesSlide+xml"/>
  <Override PartName="/ppt/tags/tag3.xml" ContentType="application/vnd.openxmlformats-officedocument.presentationml.tags+xml"/>
  <Override PartName="/ppt/notesSlides/notesSlide4.xml" ContentType="application/vnd.openxmlformats-officedocument.presentationml.notesSlide+xml"/>
  <Override PartName="/ppt/embeddings/oleObject1.bin" ContentType="application/vnd.openxmlformats-officedocument.oleObject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embeddings/oleObject2.bin" ContentType="application/vnd.openxmlformats-officedocument.oleObject"/>
  <Override PartName="/ppt/embeddings/oleObject3.bin" ContentType="application/vnd.openxmlformats-officedocument.oleObject"/>
  <Override PartName="/ppt/embeddings/oleObject4.bin" ContentType="application/vnd.openxmlformats-officedocument.oleObject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embeddings/oleObject5.bin" ContentType="application/vnd.openxmlformats-officedocument.oleObject"/>
  <Override PartName="/ppt/embeddings/oleObject6.bin" ContentType="application/vnd.openxmlformats-officedocument.oleObject"/>
  <Override PartName="/ppt/embeddings/oleObject7.bin" ContentType="application/vnd.openxmlformats-officedocument.oleObject"/>
  <Override PartName="/ppt/embeddings/oleObject8.bin" ContentType="application/vnd.openxmlformats-officedocument.oleObject"/>
  <Override PartName="/ppt/tags/tag7.xml" ContentType="application/vnd.openxmlformats-officedocument.presentationml.tags+xml"/>
  <Override PartName="/ppt/embeddings/oleObject9.bin" ContentType="application/vnd.openxmlformats-officedocument.oleObject"/>
  <Override PartName="/ppt/embeddings/oleObject10.bin" ContentType="application/vnd.openxmlformats-officedocument.oleObject"/>
  <Override PartName="/ppt/embeddings/oleObject11.bin" ContentType="application/vnd.openxmlformats-officedocument.oleObject"/>
  <Override PartName="/ppt/embeddings/oleObject12.bin" ContentType="application/vnd.openxmlformats-officedocument.oleObject"/>
  <Override PartName="/ppt/tags/tag8.xml" ContentType="application/vnd.openxmlformats-officedocument.presentationml.tags+xml"/>
  <Override PartName="/ppt/embeddings/oleObject13.bin" ContentType="application/vnd.openxmlformats-officedocument.oleObject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embeddings/oleObject14.bin" ContentType="application/vnd.openxmlformats-officedocument.oleObject"/>
  <Override PartName="/ppt/notesSlides/notesSlide9.xml" ContentType="application/vnd.openxmlformats-officedocument.presentationml.notesSlide+xml"/>
  <Override PartName="/ppt/embeddings/oleObject15.bin" ContentType="application/vnd.openxmlformats-officedocument.oleObject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949" r:id="rId1"/>
  </p:sldMasterIdLst>
  <p:notesMasterIdLst>
    <p:notesMasterId r:id="rId41"/>
  </p:notesMasterIdLst>
  <p:sldIdLst>
    <p:sldId id="256" r:id="rId2"/>
    <p:sldId id="258" r:id="rId3"/>
    <p:sldId id="309" r:id="rId4"/>
    <p:sldId id="302" r:id="rId5"/>
    <p:sldId id="308" r:id="rId6"/>
    <p:sldId id="304" r:id="rId7"/>
    <p:sldId id="324" r:id="rId8"/>
    <p:sldId id="312" r:id="rId9"/>
    <p:sldId id="259" r:id="rId10"/>
    <p:sldId id="313" r:id="rId11"/>
    <p:sldId id="325" r:id="rId12"/>
    <p:sldId id="283" r:id="rId13"/>
    <p:sldId id="307" r:id="rId14"/>
    <p:sldId id="262" r:id="rId15"/>
    <p:sldId id="300" r:id="rId16"/>
    <p:sldId id="288" r:id="rId17"/>
    <p:sldId id="286" r:id="rId18"/>
    <p:sldId id="301" r:id="rId19"/>
    <p:sldId id="327" r:id="rId20"/>
    <p:sldId id="310" r:id="rId21"/>
    <p:sldId id="299" r:id="rId22"/>
    <p:sldId id="321" r:id="rId23"/>
    <p:sldId id="263" r:id="rId24"/>
    <p:sldId id="271" r:id="rId25"/>
    <p:sldId id="316" r:id="rId26"/>
    <p:sldId id="264" r:id="rId27"/>
    <p:sldId id="267" r:id="rId28"/>
    <p:sldId id="291" r:id="rId29"/>
    <p:sldId id="294" r:id="rId30"/>
    <p:sldId id="295" r:id="rId31"/>
    <p:sldId id="296" r:id="rId32"/>
    <p:sldId id="297" r:id="rId33"/>
    <p:sldId id="319" r:id="rId34"/>
    <p:sldId id="326" r:id="rId35"/>
    <p:sldId id="318" r:id="rId36"/>
    <p:sldId id="320" r:id="rId37"/>
    <p:sldId id="322" r:id="rId38"/>
    <p:sldId id="284" r:id="rId39"/>
    <p:sldId id="317" r:id="rId40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80" d="100"/>
          <a:sy n="80" d="100"/>
        </p:scale>
        <p:origin x="-60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notesMaster" Target="notesMasters/notesMaster1.xml"/><Relationship Id="rId42" Type="http://schemas.openxmlformats.org/officeDocument/2006/relationships/printerSettings" Target="printerSettings/printerSettings1.bin"/><Relationship Id="rId43" Type="http://schemas.openxmlformats.org/officeDocument/2006/relationships/presProps" Target="presProps.xml"/><Relationship Id="rId44" Type="http://schemas.openxmlformats.org/officeDocument/2006/relationships/viewProps" Target="viewProps.xml"/><Relationship Id="rId45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3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Relationship Id="rId2" Type="http://schemas.openxmlformats.org/officeDocument/2006/relationships/image" Target="../media/image26.emf"/><Relationship Id="rId3" Type="http://schemas.openxmlformats.org/officeDocument/2006/relationships/image" Target="../media/image27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0.emf"/><Relationship Id="rId2" Type="http://schemas.openxmlformats.org/officeDocument/2006/relationships/image" Target="../media/image31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Relationship Id="rId2" Type="http://schemas.openxmlformats.org/officeDocument/2006/relationships/image" Target="../media/image35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48.emf"/><Relationship Id="rId2" Type="http://schemas.openxmlformats.org/officeDocument/2006/relationships/image" Target="../media/image49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1.emf"/><Relationship Id="rId2" Type="http://schemas.openxmlformats.org/officeDocument/2006/relationships/image" Target="../media/image52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55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7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2FA74E-4875-0942-A9DC-CB7F498AF98A}" type="datetimeFigureOut">
              <a:rPr lang="en-US" smtClean="0"/>
              <a:t>9/26/16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46D9B2C-5EFC-C342-A9BB-A8680901569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7342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1881BBBD-A9CD-0040-AACA-7467636BAABC}" type="slidenum">
              <a:rPr lang="el-GR" sz="1200">
                <a:latin typeface="Arial" charset="0"/>
              </a:rPr>
              <a:pPr eaLnBrk="1" hangingPunct="1"/>
              <a:t>2</a:t>
            </a:fld>
            <a:endParaRPr lang="el-GR" sz="1200">
              <a:latin typeface="Arial" charset="0"/>
            </a:endParaRPr>
          </a:p>
        </p:txBody>
      </p:sp>
      <p:sp>
        <p:nvSpPr>
          <p:cNvPr id="235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Collimated outflows of matter moving at relativistic speeds “relativistic jets” have been observed/inferred  in various astrophysical settings:</a:t>
            </a: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Jets originate from the active supermassive black holes at the centers of galaxies, stellar binaries that contain a compact object </a:t>
            </a: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and in gamma-ray bursts. </a:t>
            </a: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All these sources contain compact objects (BHs or neutron stars)</a:t>
            </a: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SMBHs ~billions of Msun actively fed material from the region around the nucleus of the galaxy form jets</a:t>
            </a: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Micro-quasars are binary systems of stars were a bh of ~10Msun is fed matter by the companion.</a:t>
            </a: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Gamma-ray bursts are extremely bright and short lived explosions of gamma-rays. </a:t>
            </a: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They can be observed at large distances (cosmological redshift of at least z=8).</a:t>
            </a: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Come from core collapse of massive stars marking the birth a few solar mass compact object. </a:t>
            </a: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46D9B2C-5EFC-C342-A9BB-A86809015692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56146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969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But how fast are these jets? What is the bulk Lorentz factor of the flow, Gamma? 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  <a:p>
            <a:r>
              <a:rPr lang="en-US">
                <a:ea typeface="ＭＳ Ｐゴシック" charset="0"/>
                <a:cs typeface="ＭＳ Ｐゴシック" charset="0"/>
              </a:rPr>
              <a:t>Direct observations in the radio resolve fast (superluminal) motions of gas in galactic centers.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Apparent speeds of blobs larger than the speed of light have commonly been measured (show right plot and explain).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These apparent motions are result of matter moving fast close (but not exactly)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along our line of sight. The apparent speeds set a lower limit on the Lorentz factor.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  <a:p>
            <a:r>
              <a:rPr lang="en-US">
                <a:ea typeface="ＭＳ Ｐゴシック" charset="0"/>
                <a:cs typeface="ＭＳ Ｐゴシック" charset="0"/>
              </a:rPr>
              <a:t>The bulk Lorentz factor of AGN jets is typically ~10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  <a:p>
            <a:r>
              <a:rPr lang="en-US">
                <a:ea typeface="ＭＳ Ｐゴシック" charset="0"/>
                <a:cs typeface="ＭＳ Ｐゴシック" charset="0"/>
              </a:rPr>
              <a:t>GRBs are not resolved to allow for direct measurement of their LF.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Strong theoretical arguments, however, related to the fact that the gamma-rays avoid annihilation at the source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place the Lorentz factor of the radiating material to 100-1000 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  <a:p>
            <a:r>
              <a:rPr lang="en-US">
                <a:ea typeface="ＭＳ Ｐゴシック" charset="0"/>
                <a:cs typeface="ＭＳ Ｐゴシック" charset="0"/>
              </a:rPr>
              <a:t>jets in binary systems have more modest LFs of a few-10.  </a:t>
            </a:r>
          </a:p>
        </p:txBody>
      </p:sp>
      <p:sp>
        <p:nvSpPr>
          <p:cNvPr id="2970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0F36701-EFD1-2642-A973-21B022DB5B4B}" type="slidenum">
              <a:rPr lang="el-GR" sz="1200">
                <a:latin typeface="Arial" charset="0"/>
              </a:rPr>
              <a:pPr eaLnBrk="1" hangingPunct="1"/>
              <a:t>4</a:t>
            </a:fld>
            <a:endParaRPr lang="el-GR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EFE5569-A54A-294B-B90D-DFE60AD66D38}" type="slidenum">
              <a:rPr lang="el-GR" sz="1200">
                <a:latin typeface="Arial" charset="0"/>
              </a:rPr>
              <a:pPr eaLnBrk="1" hangingPunct="1"/>
              <a:t>5</a:t>
            </a:fld>
            <a:endParaRPr lang="el-GR" sz="1200">
              <a:latin typeface="Arial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Systematic study of the electromagnetic radiation from blazars has been done for decades from radio wavelengths (~10^9 Hz) to TeV gamma-rays (10^26 Hz).</a:t>
            </a: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A collection of spectra is shown here in a  nu*L_nu versus frequency plot (peaks in such plot show the frequency at  which</a:t>
            </a: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most of the energy comes out).</a:t>
            </a: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Blazars have a characteristic Double Bump Spectrum. The first bump appears at Infra red to X-rays (10^13-10^16 Hz) and the second at the gamma rays</a:t>
            </a: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(&gt;10^21 Hz). The low-frequency bump is result of very energetic electrons gyrating magnetic field lines (synchrotron emission).</a:t>
            </a: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The same electrons can upscatter low-energy photons into the gamma-rays (inverse Compton scattering)</a:t>
            </a: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giving the high-frequency bump.  </a:t>
            </a: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The dissipative mechanism that accelerates the electrons is unknown/uncertain!</a:t>
            </a: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Blazars are variable on timescales from several hours to years. Their variability is understood as coming from variations </a:t>
            </a: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of the properties of gas at the launching region of the jet.</a:t>
            </a: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It is a fast evolving field observationally! State of the art and coming missions revolutionalise our knowledge and bring new mysteries</a:t>
            </a: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about jets. Recently extremely fast flares where observed in blazars that were completely unexpected! Nustar can make a major contribution</a:t>
            </a: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is the timing domain in hard X-rays.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2EFE5569-A54A-294B-B90D-DFE60AD66D38}" type="slidenum">
              <a:rPr lang="el-GR" sz="1200">
                <a:latin typeface="Arial" charset="0"/>
              </a:rPr>
              <a:pPr eaLnBrk="1" hangingPunct="1"/>
              <a:t>6</a:t>
            </a:fld>
            <a:endParaRPr lang="el-GR" sz="1200">
              <a:latin typeface="Arial" charset="0"/>
            </a:endParaRPr>
          </a:p>
        </p:txBody>
      </p:sp>
      <p:sp>
        <p:nvSpPr>
          <p:cNvPr id="317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7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Systematic study of the electromagnetic radiation from blazars has been done for decades from radio wavelengths (~10^9 Hz) to TeV gamma-rays (10^26 Hz).</a:t>
            </a: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A collection of spectra is shown here in a  nu*L_nu versus frequency plot (peaks in such plot show the frequency at  which</a:t>
            </a: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most of the energy comes out).</a:t>
            </a: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Blazars have a characteristic Double Bump Spectrum. The first bump appears at Infra red to X-rays (10^13-10^16 Hz) and the second at the gamma rays</a:t>
            </a: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(&gt;10^21 Hz). The low-frequency bump is result of very energetic electrons gyrating magnetic field lines (synchrotron emission).</a:t>
            </a: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The same electrons can upscatter low-energy photons into the gamma-rays (inverse Compton scattering)</a:t>
            </a: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giving the high-frequency bump.  </a:t>
            </a: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The dissipative mechanism that accelerates the electrons is unknown/uncertain!</a:t>
            </a: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Blazars are variable on timescales from several hours to years. Their variability is understood as coming from variations </a:t>
            </a: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of the properties of gas at the launching region of the jet.</a:t>
            </a: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It is a fast evolving field observationally! State of the art and coming missions revolutionalise our knowledge and bring new mysteries</a:t>
            </a: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about jets. Recently extremely fast flares where observed in blazars that were completely unexpected! Nustar can make a major contribution</a:t>
            </a: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is the timing domain in hard X-rays.</a:t>
            </a: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5602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But how fast are these jets? What is the bulk Lorentz factor of the flow, Gamma? 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  <a:p>
            <a:r>
              <a:rPr lang="en-US">
                <a:ea typeface="ＭＳ Ｐゴシック" charset="0"/>
                <a:cs typeface="ＭＳ Ｐゴシック" charset="0"/>
              </a:rPr>
              <a:t>Direct observations in the radio resolve fast (superluminal) motions of gas in galactic centers.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Apparent speeds of blobs larger than the speed of light have commonly been measured (show right plot and explain).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These apparent motions are result of matter moving fast close (but not exactly)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along our line of sight. The apparent speeds set a lower limit on the Lorentz factor.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  <a:p>
            <a:r>
              <a:rPr lang="en-US">
                <a:ea typeface="ＭＳ Ｐゴシック" charset="0"/>
                <a:cs typeface="ＭＳ Ｐゴシック" charset="0"/>
              </a:rPr>
              <a:t>The bulk Lorentz factor of AGN jets is typically ~10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  <a:p>
            <a:r>
              <a:rPr lang="en-US">
                <a:ea typeface="ＭＳ Ｐゴシック" charset="0"/>
                <a:cs typeface="ＭＳ Ｐゴシック" charset="0"/>
              </a:rPr>
              <a:t>GRBs are not resolved to allow for direct measurement of their LF.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Strong theoretical arguments, however, related to the fact that the gamma-rays avoid annihilation at the source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place the Lorentz factor of the radiating material to 100-1000 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  <a:p>
            <a:r>
              <a:rPr lang="en-US">
                <a:ea typeface="ＭＳ Ｐゴシック" charset="0"/>
                <a:cs typeface="ＭＳ Ｐゴシック" charset="0"/>
              </a:rPr>
              <a:t>jets in binary systems have more modest LFs of a few-10.  </a:t>
            </a:r>
          </a:p>
        </p:txBody>
      </p:sp>
      <p:sp>
        <p:nvSpPr>
          <p:cNvPr id="25603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00C8E103-C2F8-054C-854A-ECE06C575F1F}" type="slidenum">
              <a:rPr lang="el-GR" sz="1200">
                <a:latin typeface="Arial" charset="0"/>
              </a:rPr>
              <a:pPr eaLnBrk="1" hangingPunct="1"/>
              <a:t>9</a:t>
            </a:fld>
            <a:endParaRPr lang="el-GR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D620F2EC-7EF3-DD47-A222-030404756422}" type="slidenum">
              <a:rPr lang="el-GR" sz="1200">
                <a:latin typeface="Arial" charset="0"/>
              </a:rPr>
              <a:pPr eaLnBrk="1" hangingPunct="1"/>
              <a:t>10</a:t>
            </a:fld>
            <a:endParaRPr lang="el-GR" sz="1200">
              <a:latin typeface="Arial" charset="0"/>
            </a:endParaRPr>
          </a:p>
        </p:txBody>
      </p:sp>
      <p:sp>
        <p:nvSpPr>
          <p:cNvPr id="399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E5FECCD4-E8E5-7F40-A9B3-37F3A98EEA50}" type="slidenum">
              <a:rPr lang="el-GR" sz="1200">
                <a:latin typeface="Arial" charset="0"/>
              </a:rPr>
              <a:pPr eaLnBrk="1" hangingPunct="1"/>
              <a:t>12</a:t>
            </a:fld>
            <a:endParaRPr lang="el-GR" sz="1200">
              <a:latin typeface="Arial" charset="0"/>
            </a:endParaRPr>
          </a:p>
        </p:txBody>
      </p:sp>
      <p:sp>
        <p:nvSpPr>
          <p:cNvPr id="450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While my main focus in this talk will be on the radiation from jets. I argue that it cannot be understood independently of the </a:t>
            </a:r>
          </a:p>
          <a:p>
            <a:pPr eaLnBrk="1" hangingPunct="1"/>
            <a:r>
              <a:rPr lang="en-US">
                <a:ea typeface="ＭＳ Ｐゴシック" charset="0"/>
                <a:cs typeface="ＭＳ Ｐゴシック" charset="0"/>
              </a:rPr>
              <a:t>properties of the CE and the acceleration process of the jet. </a:t>
            </a:r>
          </a:p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460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en-US">
                <a:ea typeface="ＭＳ Ｐゴシック" charset="0"/>
                <a:cs typeface="ＭＳ Ｐゴシック" charset="0"/>
              </a:rPr>
              <a:t>How to get such small scale field that is prone to magnetic reconnection? 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The first possibility is MHD instabilities develop on the outflows. 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The instabilities can introduce small scales in the field in the jet 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that are prone to reconnection.</a:t>
            </a:r>
          </a:p>
          <a:p>
            <a:endParaRPr lang="en-US">
              <a:ea typeface="ＭＳ Ｐゴシック" charset="0"/>
              <a:cs typeface="ＭＳ Ｐゴシック" charset="0"/>
            </a:endParaRPr>
          </a:p>
          <a:p>
            <a:r>
              <a:rPr lang="en-US">
                <a:ea typeface="ＭＳ Ｐゴシック" charset="0"/>
                <a:cs typeface="ＭＳ Ｐゴシック" charset="0"/>
              </a:rPr>
              <a:t>Because of a combination of expansion and rotation, the jet develops a strong toroidal 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field component. This tightly wound helix it is prone to instabilities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similar to ones developing to tokamak experiments (show left plot). 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The m=1 kink instability is particularly relevant for jets. I have contributed to its 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study with analytical modeling of its effects to the jet structure.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  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Since it is a non-axisymmetric instability (show left figure), its study requires 3D relativistic MHD simulations. This becomes a 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possible problem to attack! Recent Newtonian simulations by R. Moll have demonstrated the development of the instability and extensive (numerical) dissipation</a:t>
            </a:r>
          </a:p>
          <a:p>
            <a:r>
              <a:rPr lang="en-US">
                <a:ea typeface="ＭＳ Ｐゴシック" charset="0"/>
                <a:cs typeface="ＭＳ Ｐゴシック" charset="0"/>
              </a:rPr>
              <a:t>of magnetic energy (explain right figure). It remains to be seen if relativistic jets suffer from kinks.   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BA8A7A6C-606C-0044-B99A-3ABFB5BFE31A}" type="slidenum">
              <a:rPr lang="el-GR" sz="1200">
                <a:latin typeface="Arial" charset="0"/>
              </a:rPr>
              <a:pPr eaLnBrk="1" hangingPunct="1"/>
              <a:t>25</a:t>
            </a:fld>
            <a:endParaRPr lang="el-GR" sz="1200">
              <a:latin typeface="Arial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fld id="{A48B94F8-276E-F74D-8B5F-DB8F6D8A207C}" type="slidenum">
              <a:rPr lang="el-GR" sz="1200">
                <a:latin typeface="Arial" charset="0"/>
              </a:rPr>
              <a:pPr eaLnBrk="1" hangingPunct="1"/>
              <a:t>26</a:t>
            </a:fld>
            <a:endParaRPr lang="el-GR" sz="1200">
              <a:latin typeface="Arial" charset="0"/>
            </a:endParaRPr>
          </a:p>
        </p:txBody>
      </p:sp>
      <p:sp>
        <p:nvSpPr>
          <p:cNvPr id="491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91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>
              <a:ea typeface="ＭＳ Ｐゴシック" charset="0"/>
              <a:cs typeface="ＭＳ Ｐゴシック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6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7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627094"/>
            <a:ext cx="7772400" cy="1470025"/>
          </a:xfrm>
        </p:spPr>
        <p:txBody>
          <a:bodyPr anchor="b" anchorCtr="0"/>
          <a:lstStyle>
            <a:lvl1pPr>
              <a:defRPr sz="54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254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1" y="3810000"/>
            <a:ext cx="7770812" cy="1752600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gradFill>
                  <a:gsLst>
                    <a:gs pos="0">
                      <a:schemeClr val="tx2"/>
                    </a:gs>
                    <a:gs pos="100000">
                      <a:schemeClr val="tx2">
                        <a:lumMod val="75000"/>
                      </a:schemeClr>
                    </a:gs>
                  </a:gsLst>
                  <a:lin ang="5400000" scaled="0"/>
                </a:gra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ABE22-C24B-084B-9155-C6340AA8B05D}" type="datetimeFigureOut">
              <a:rPr lang="en-US" smtClean="0"/>
              <a:t>9/26/16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CoverGlyph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0025" y="3048000"/>
            <a:ext cx="1123950" cy="771525"/>
          </a:xfrm>
          <a:prstGeom prst="rect">
            <a:avLst/>
          </a:pr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738282"/>
            <a:ext cx="7770813" cy="1048870"/>
          </a:xfr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86000" y="457200"/>
            <a:ext cx="4572000" cy="3173506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181600"/>
            <a:ext cx="7770813" cy="6858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accent3"/>
              </a:buClr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ABE22-C24B-084B-9155-C6340AA8B05D}" type="datetimeFigureOut">
              <a:rPr lang="en-US" smtClean="0"/>
              <a:t>9/26/16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747C-8932-D04B-AEFD-31530F6A548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4890247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2286000" indent="-457200">
              <a:defRPr/>
            </a:lvl6pPr>
            <a:lvl7pPr marL="2286000" indent="-457200">
              <a:defRPr/>
            </a:lvl7pPr>
            <a:lvl8pPr marL="2286000" indent="-457200">
              <a:defRPr/>
            </a:lvl8pPr>
            <a:lvl9pPr marL="2286000" indent="-457200">
              <a:defRPr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ABE22-C24B-084B-9155-C6340AA8B05D}" type="datetimeFigureOut">
              <a:rPr lang="en-US" smtClean="0"/>
              <a:t>9/26/16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747C-8932-D04B-AEFD-31530F6A548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7882"/>
            <a:ext cx="1524000" cy="5325036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7882"/>
            <a:ext cx="5889812" cy="5325036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ABE22-C24B-084B-9155-C6340AA8B05D}" type="datetimeFigureOut">
              <a:rPr lang="en-US" smtClean="0"/>
              <a:t>9/26/16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747C-8932-D04B-AEFD-31530F6A548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rot="5400000">
            <a:off x="6052928" y="3115195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aster #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5398856"/>
      </p:ext>
    </p:extLst>
  </p:cSld>
  <p:clrMapOvr>
    <a:masterClrMapping/>
  </p:clrMapOvr>
  <p:transition xmlns:p14="http://schemas.microsoft.com/office/powerpoint/2010/main"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ABE22-C24B-084B-9155-C6340AA8B05D}" type="datetimeFigureOut">
              <a:rPr lang="en-US" smtClean="0"/>
              <a:t>9/26/16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747C-8932-D04B-AEFD-31530F6A548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26440"/>
            <a:ext cx="7770813" cy="1472184"/>
          </a:xfrm>
        </p:spPr>
        <p:txBody>
          <a:bodyPr anchor="b" anchorCtr="0"/>
          <a:lstStyle>
            <a:lvl1pPr algn="ctr">
              <a:defRPr sz="5400" b="0" i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813048"/>
            <a:ext cx="7770813" cy="1755648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6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ABE22-C24B-084B-9155-C6340AA8B05D}" type="datetimeFigureOut">
              <a:rPr lang="en-US" smtClean="0"/>
              <a:t>9/26/16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747C-8932-D04B-AEFD-31530F6A5482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 descr="Glyph-SectionHeader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8600" y="3174066"/>
            <a:ext cx="1066800" cy="59055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0" y="2209801"/>
            <a:ext cx="3657600" cy="3657600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ABE22-C24B-084B-9155-C6340AA8B05D}" type="datetimeFigureOut">
              <a:rPr lang="en-US" smtClean="0"/>
              <a:t>9/26/16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747C-8932-D04B-AEFD-31530F6A548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27238"/>
            <a:ext cx="3657600" cy="639762"/>
          </a:xfrm>
        </p:spPr>
        <p:txBody>
          <a:bodyPr anchor="ctr" anchorCtr="0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600"/>
            </a:lvl6pPr>
            <a:lvl7pPr marL="2290763" indent="-461963">
              <a:defRPr sz="1600"/>
            </a:lvl7pPr>
            <a:lvl8pPr marL="2290763" indent="-461963">
              <a:defRPr sz="1600"/>
            </a:lvl8pPr>
            <a:lvl9pPr marL="2290763" indent="-46196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027238"/>
            <a:ext cx="3657600" cy="639762"/>
          </a:xfrm>
        </p:spPr>
        <p:txBody>
          <a:bodyPr anchor="ctr" anchorCtr="0"/>
          <a:lstStyle>
            <a:lvl1pPr marL="0" indent="0" algn="ctr">
              <a:spcBef>
                <a:spcPts val="300"/>
              </a:spcBef>
              <a:buNone/>
              <a:defRPr sz="24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00600" y="2819400"/>
            <a:ext cx="3657600" cy="304800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600"/>
            </a:lvl6pPr>
            <a:lvl7pPr marL="2290763" indent="-461963">
              <a:defRPr sz="1600"/>
            </a:lvl7pPr>
            <a:lvl8pPr marL="2290763" indent="-461963">
              <a:defRPr sz="1600"/>
            </a:lvl8pPr>
            <a:lvl9pPr marL="2290763" indent="-461963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ABE22-C24B-084B-9155-C6340AA8B05D}" type="datetimeFigureOut">
              <a:rPr lang="en-US" smtClean="0"/>
              <a:t>9/26/16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747C-8932-D04B-AEFD-31530F6A5482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ABE22-C24B-084B-9155-C6340AA8B05D}" type="datetimeFigureOut">
              <a:rPr lang="en-US" smtClean="0"/>
              <a:t>9/26/16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747C-8932-D04B-AEFD-31530F6A5482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749040" y="1658992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ABE22-C24B-084B-9155-C6340AA8B05D}" type="datetimeFigureOut">
              <a:rPr lang="en-US" smtClean="0"/>
              <a:t>9/26/16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747C-8932-D04B-AEFD-31530F6A5482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6" y="914400"/>
            <a:ext cx="3657600" cy="1162050"/>
          </a:xfrm>
        </p:spPr>
        <p:txBody>
          <a:bodyPr anchor="b"/>
          <a:lstStyle>
            <a:lvl1pPr algn="ctr">
              <a:defRPr sz="38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96118" y="457199"/>
            <a:ext cx="3657600" cy="5410201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290763" indent="-461963">
              <a:tabLst/>
              <a:defRPr sz="2000"/>
            </a:lvl6pPr>
            <a:lvl7pPr marL="2290763" indent="-461963">
              <a:tabLst/>
              <a:defRPr sz="2000"/>
            </a:lvl7pPr>
            <a:lvl8pPr marL="2290763" indent="-461963">
              <a:tabLst/>
              <a:defRPr sz="2000"/>
            </a:lvl8pPr>
            <a:lvl9pPr marL="2290763" indent="-461963">
              <a:tabLst/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6" y="2590799"/>
            <a:ext cx="3657600" cy="2895601"/>
          </a:xfrm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ABE22-C24B-084B-9155-C6340AA8B05D}" type="datetimeFigureOut">
              <a:rPr lang="en-US" smtClean="0"/>
              <a:t>9/26/16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747C-8932-D04B-AEFD-31530F6A5482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64746" y="2286000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9013" y="914400"/>
            <a:ext cx="3657600" cy="1161288"/>
          </a:xfrm>
          <a:effectLst/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800" b="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58906" y="457200"/>
            <a:ext cx="3657600" cy="5413248"/>
          </a:xfrm>
          <a:ln w="101600">
            <a:solidFill>
              <a:schemeClr val="tx1"/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>
            <a:lvl1pPr marL="0" indent="0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013" y="2587752"/>
            <a:ext cx="3657600" cy="2898648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600"/>
              </a:spcBef>
              <a:buNone/>
              <a:defRPr sz="1800" kern="120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lnSpc>
                <a:spcPct val="110000"/>
              </a:lnSpc>
              <a:spcBef>
                <a:spcPts val="2000"/>
              </a:spcBef>
              <a:buClr>
                <a:schemeClr val="accent3"/>
              </a:buClr>
              <a:buFont typeface="Wingdings" pitchFamily="2" charset="2"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7ABE22-C24B-084B-9155-C6340AA8B05D}" type="datetimeFigureOut">
              <a:rPr lang="en-US" smtClean="0"/>
              <a:t>9/26/16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78747C-8932-D04B-AEFD-31530F6A5482}" type="slidenum">
              <a:rPr lang="en-US" smtClean="0"/>
              <a:t>‹#›</a:t>
            </a:fld>
            <a:endParaRPr lang="en-US"/>
          </a:p>
        </p:txBody>
      </p:sp>
      <p:pic>
        <p:nvPicPr>
          <p:cNvPr id="9" name="Picture 2" descr="HR-Glyph-R3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804853" y="2286000"/>
            <a:ext cx="1645920" cy="170411"/>
          </a:xfrm>
          <a:prstGeom prst="rect">
            <a:avLst/>
          </a:prstGeom>
          <a:noFill/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05300" y="6289115"/>
            <a:ext cx="533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78747C-8932-D04B-AEFD-31530F6A5482}" type="slidenum">
              <a:rPr lang="en-US" smtClean="0"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67236"/>
            <a:ext cx="7770813" cy="13716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209800"/>
            <a:ext cx="7770813" cy="3657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400800" y="6289115"/>
            <a:ext cx="237564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7ABE22-C24B-084B-9155-C6340AA8B05D}" type="datetimeFigureOut">
              <a:rPr lang="en-US" smtClean="0"/>
              <a:t>9/26/16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9624" y="6289115"/>
            <a:ext cx="315557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0" r:id="rId1"/>
    <p:sldLayoutId id="2147483951" r:id="rId2"/>
    <p:sldLayoutId id="2147483952" r:id="rId3"/>
    <p:sldLayoutId id="2147483953" r:id="rId4"/>
    <p:sldLayoutId id="2147483954" r:id="rId5"/>
    <p:sldLayoutId id="2147483955" r:id="rId6"/>
    <p:sldLayoutId id="2147483956" r:id="rId7"/>
    <p:sldLayoutId id="2147483957" r:id="rId8"/>
    <p:sldLayoutId id="2147483958" r:id="rId9"/>
    <p:sldLayoutId id="2147483959" r:id="rId10"/>
    <p:sldLayoutId id="2147483960" r:id="rId11"/>
    <p:sldLayoutId id="2147483961" r:id="rId12"/>
    <p:sldLayoutId id="2147483962" r:id="rId13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5000" kern="1200">
          <a:solidFill>
            <a:schemeClr val="tx2"/>
          </a:solidFill>
          <a:effectLst>
            <a:outerShdw blurRad="38100" dist="12700" algn="l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2000"/>
        </a:spcBef>
        <a:buClr>
          <a:schemeClr val="accent3"/>
        </a:buClr>
        <a:buFont typeface="Wingdings" pitchFamily="2" charset="2"/>
        <a:buChar char="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6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600"/>
        </a:spcBef>
        <a:buClr>
          <a:schemeClr val="accent3"/>
        </a:buClr>
        <a:buFont typeface="Wingdings" pitchFamily="2" charset="2"/>
        <a:buChar char="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6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600"/>
        </a:spcBef>
        <a:buClr>
          <a:schemeClr val="accent3"/>
        </a:buClr>
        <a:buFont typeface="Wingdings" pitchFamily="2" charset="2"/>
        <a:buChar char=""/>
        <a:defRPr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743200" indent="-461963" algn="l" defTabSz="914400" rtl="0" eaLnBrk="1" latinLnBrk="0" hangingPunct="1">
        <a:spcBef>
          <a:spcPct val="200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3205163" indent="-461963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61963" algn="l" defTabSz="914400" rtl="0" eaLnBrk="1" latinLnBrk="0" hangingPunct="1">
        <a:spcBef>
          <a:spcPct val="20000"/>
        </a:spcBef>
        <a:buClr>
          <a:schemeClr val="accent3">
            <a:lumMod val="50000"/>
          </a:schemeClr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4119563" indent="-461963" algn="l" defTabSz="914400" rtl="0" eaLnBrk="1" latinLnBrk="0" hangingPunct="1">
        <a:spcBef>
          <a:spcPct val="20000"/>
        </a:spcBef>
        <a:buClr>
          <a:schemeClr val="accent3"/>
        </a:buClr>
        <a:buFont typeface="Wingdings" pitchFamily="2" charset="2"/>
        <a:buChar char="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tags" Target="../tags/tag5.x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29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notesSlide" Target="../notesSlides/notesSlide7.xml"/><Relationship Id="rId5" Type="http://schemas.openxmlformats.org/officeDocument/2006/relationships/image" Target="../media/image32.png"/><Relationship Id="rId6" Type="http://schemas.openxmlformats.org/officeDocument/2006/relationships/oleObject" Target="../embeddings/oleObject5.bin"/><Relationship Id="rId7" Type="http://schemas.openxmlformats.org/officeDocument/2006/relationships/image" Target="../media/image30.emf"/><Relationship Id="rId8" Type="http://schemas.openxmlformats.org/officeDocument/2006/relationships/image" Target="../media/image33.emf"/><Relationship Id="rId9" Type="http://schemas.openxmlformats.org/officeDocument/2006/relationships/oleObject" Target="../embeddings/oleObject6.bin"/><Relationship Id="rId10" Type="http://schemas.openxmlformats.org/officeDocument/2006/relationships/image" Target="../media/image31.emf"/><Relationship Id="rId1" Type="http://schemas.openxmlformats.org/officeDocument/2006/relationships/vmlDrawing" Target="../drawings/vmlDrawing3.vml"/><Relationship Id="rId2" Type="http://schemas.openxmlformats.org/officeDocument/2006/relationships/tags" Target="../tags/tag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oleObject" Target="../embeddings/oleObject7.bin"/><Relationship Id="rId5" Type="http://schemas.openxmlformats.org/officeDocument/2006/relationships/image" Target="../media/image34.emf"/><Relationship Id="rId6" Type="http://schemas.openxmlformats.org/officeDocument/2006/relationships/oleObject" Target="../embeddings/oleObject8.bin"/><Relationship Id="rId7" Type="http://schemas.openxmlformats.org/officeDocument/2006/relationships/image" Target="../media/image35.emf"/><Relationship Id="rId1" Type="http://schemas.openxmlformats.org/officeDocument/2006/relationships/vmlDrawing" Target="../drawings/vmlDrawing4.vml"/><Relationship Id="rId2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4" Type="http://schemas.openxmlformats.org/officeDocument/2006/relationships/image" Target="../media/image37.emf"/><Relationship Id="rId1" Type="http://schemas.openxmlformats.org/officeDocument/2006/relationships/tags" Target="../tags/tag7.xml"/><Relationship Id="rId2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8.png"/><Relationship Id="rId3" Type="http://schemas.openxmlformats.org/officeDocument/2006/relationships/image" Target="../media/image39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emf"/><Relationship Id="rId4" Type="http://schemas.openxmlformats.org/officeDocument/2006/relationships/image" Target="../media/image42.emf"/><Relationship Id="rId5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0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4" Type="http://schemas.openxmlformats.org/officeDocument/2006/relationships/image" Target="../media/image46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44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4" Type="http://schemas.openxmlformats.org/officeDocument/2006/relationships/image" Target="../media/image10.jpeg"/><Relationship Id="rId5" Type="http://schemas.openxmlformats.org/officeDocument/2006/relationships/image" Target="../media/image11.jpeg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9.bin"/><Relationship Id="rId4" Type="http://schemas.openxmlformats.org/officeDocument/2006/relationships/image" Target="../media/image48.emf"/><Relationship Id="rId5" Type="http://schemas.openxmlformats.org/officeDocument/2006/relationships/image" Target="../media/image2.jpeg"/><Relationship Id="rId6" Type="http://schemas.openxmlformats.org/officeDocument/2006/relationships/oleObject" Target="../embeddings/oleObject10.bin"/><Relationship Id="rId7" Type="http://schemas.openxmlformats.org/officeDocument/2006/relationships/image" Target="../media/image49.e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4" Type="http://schemas.openxmlformats.org/officeDocument/2006/relationships/oleObject" Target="../embeddings/oleObject11.bin"/><Relationship Id="rId5" Type="http://schemas.openxmlformats.org/officeDocument/2006/relationships/image" Target="../media/image51.emf"/><Relationship Id="rId6" Type="http://schemas.openxmlformats.org/officeDocument/2006/relationships/image" Target="../media/image33.emf"/><Relationship Id="rId7" Type="http://schemas.openxmlformats.org/officeDocument/2006/relationships/oleObject" Target="../embeddings/oleObject12.bin"/><Relationship Id="rId8" Type="http://schemas.openxmlformats.org/officeDocument/2006/relationships/image" Target="../media/image52.emf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emf"/><Relationship Id="rId4" Type="http://schemas.openxmlformats.org/officeDocument/2006/relationships/image" Target="../media/image53.emf"/><Relationship Id="rId1" Type="http://schemas.openxmlformats.org/officeDocument/2006/relationships/tags" Target="../tags/tag8.xml"/><Relationship Id="rId2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3.bin"/><Relationship Id="rId4" Type="http://schemas.openxmlformats.org/officeDocument/2006/relationships/image" Target="../media/image54.emf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8.xml"/><Relationship Id="rId5" Type="http://schemas.openxmlformats.org/officeDocument/2006/relationships/image" Target="../media/image56.jpeg"/><Relationship Id="rId6" Type="http://schemas.openxmlformats.org/officeDocument/2006/relationships/image" Target="../media/image57.png"/><Relationship Id="rId7" Type="http://schemas.openxmlformats.org/officeDocument/2006/relationships/oleObject" Target="../embeddings/oleObject14.bin"/><Relationship Id="rId8" Type="http://schemas.openxmlformats.org/officeDocument/2006/relationships/image" Target="../media/image55.emf"/><Relationship Id="rId9" Type="http://schemas.openxmlformats.org/officeDocument/2006/relationships/image" Target="../media/image58.png"/><Relationship Id="rId1" Type="http://schemas.openxmlformats.org/officeDocument/2006/relationships/vmlDrawing" Target="../drawings/vmlDrawing8.vml"/><Relationship Id="rId2" Type="http://schemas.openxmlformats.org/officeDocument/2006/relationships/tags" Target="../tags/tag9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4" Type="http://schemas.openxmlformats.org/officeDocument/2006/relationships/image" Target="../media/image32.png"/><Relationship Id="rId5" Type="http://schemas.openxmlformats.org/officeDocument/2006/relationships/image" Target="../media/image33.emf"/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0.emf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4" Type="http://schemas.openxmlformats.org/officeDocument/2006/relationships/image" Target="../media/image64.png"/><Relationship Id="rId5" Type="http://schemas.openxmlformats.org/officeDocument/2006/relationships/image" Target="../media/image6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2.gi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4" Type="http://schemas.openxmlformats.org/officeDocument/2006/relationships/image" Target="../media/image72.png"/><Relationship Id="rId5" Type="http://schemas.openxmlformats.org/officeDocument/2006/relationships/image" Target="../media/image73.png"/><Relationship Id="rId6" Type="http://schemas.openxmlformats.org/officeDocument/2006/relationships/oleObject" Target="../embeddings/oleObject15.bin"/><Relationship Id="rId7" Type="http://schemas.openxmlformats.org/officeDocument/2006/relationships/image" Target="../media/image70.emf"/><Relationship Id="rId1" Type="http://schemas.openxmlformats.org/officeDocument/2006/relationships/vmlDrawing" Target="../drawings/vmlDrawing9.vml"/><Relationship Id="rId2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emf"/><Relationship Id="rId4" Type="http://schemas.openxmlformats.org/officeDocument/2006/relationships/image" Target="../media/image76.png"/><Relationship Id="rId5" Type="http://schemas.openxmlformats.org/officeDocument/2006/relationships/image" Target="../media/image77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8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9.png"/><Relationship Id="rId3" Type="http://schemas.openxmlformats.org/officeDocument/2006/relationships/image" Target="../media/image8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4" Type="http://schemas.openxmlformats.org/officeDocument/2006/relationships/image" Target="../media/image83.png"/><Relationship Id="rId5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1.png"/></Relationships>
</file>

<file path=ppt/slides/_rels/slide36.xml.rels><?xml version="1.0" encoding="UTF-8" standalone="yes"?>
<Relationships xmlns="http://schemas.openxmlformats.org/package/2006/relationships"><Relationship Id="rId3" Type="http://schemas.microsoft.com/office/2007/relationships/media" Target="../media/media2.mov"/><Relationship Id="rId4" Type="http://schemas.openxmlformats.org/officeDocument/2006/relationships/video" Target="../media/media2.mo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83.png"/><Relationship Id="rId7" Type="http://schemas.openxmlformats.org/officeDocument/2006/relationships/image" Target="../media/image84.png"/><Relationship Id="rId8" Type="http://schemas.openxmlformats.org/officeDocument/2006/relationships/image" Target="../media/image85.png"/><Relationship Id="rId9" Type="http://schemas.openxmlformats.org/officeDocument/2006/relationships/image" Target="../media/image86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4" Type="http://schemas.openxmlformats.org/officeDocument/2006/relationships/image" Target="../media/image60.emf"/><Relationship Id="rId1" Type="http://schemas.openxmlformats.org/officeDocument/2006/relationships/tags" Target="../tags/tag10.xml"/><Relationship Id="rId2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4" Type="http://schemas.openxmlformats.org/officeDocument/2006/relationships/image" Target="../media/image13.emf"/><Relationship Id="rId5" Type="http://schemas.openxmlformats.org/officeDocument/2006/relationships/image" Target="../media/image14.jpeg"/><Relationship Id="rId6" Type="http://schemas.openxmlformats.org/officeDocument/2006/relationships/image" Target="../media/image15.png"/><Relationship Id="rId1" Type="http://schemas.openxmlformats.org/officeDocument/2006/relationships/tags" Target="../tags/tag1.xml"/><Relationship Id="rId2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4" Type="http://schemas.openxmlformats.org/officeDocument/2006/relationships/image" Target="../media/image16.emf"/><Relationship Id="rId1" Type="http://schemas.openxmlformats.org/officeDocument/2006/relationships/tags" Target="../tags/tag2.xml"/><Relationship Id="rId2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image" Target="../media/image16.emf"/><Relationship Id="rId5" Type="http://schemas.openxmlformats.org/officeDocument/2006/relationships/image" Target="../media/image17.jpeg"/><Relationship Id="rId6" Type="http://schemas.openxmlformats.org/officeDocument/2006/relationships/image" Target="../media/image18.jpeg"/><Relationship Id="rId1" Type="http://schemas.openxmlformats.org/officeDocument/2006/relationships/tags" Target="../tags/tag3.xml"/><Relationship Id="rId2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4" Type="http://schemas.openxmlformats.org/officeDocument/2006/relationships/image" Target="../media/image21.emf"/><Relationship Id="rId5" Type="http://schemas.openxmlformats.org/officeDocument/2006/relationships/image" Target="../media/image22.jpeg"/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3.emf"/><Relationship Id="rId5" Type="http://schemas.openxmlformats.org/officeDocument/2006/relationships/image" Target="../media/image24.jpe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11" Type="http://schemas.openxmlformats.org/officeDocument/2006/relationships/oleObject" Target="../embeddings/oleObject4.bin"/><Relationship Id="rId12" Type="http://schemas.openxmlformats.org/officeDocument/2006/relationships/image" Target="../media/image27.emf"/><Relationship Id="rId1" Type="http://schemas.openxmlformats.org/officeDocument/2006/relationships/vmlDrawing" Target="../drawings/vmlDrawing2.vml"/><Relationship Id="rId2" Type="http://schemas.openxmlformats.org/officeDocument/2006/relationships/tags" Target="../tags/tag4.xml"/><Relationship Id="rId3" Type="http://schemas.openxmlformats.org/officeDocument/2006/relationships/slideLayout" Target="../slideLayouts/slideLayout5.xml"/><Relationship Id="rId4" Type="http://schemas.openxmlformats.org/officeDocument/2006/relationships/notesSlide" Target="../notesSlides/notesSlide5.xml"/><Relationship Id="rId5" Type="http://schemas.openxmlformats.org/officeDocument/2006/relationships/image" Target="../media/image22.jpeg"/><Relationship Id="rId6" Type="http://schemas.openxmlformats.org/officeDocument/2006/relationships/image" Target="../media/image28.jpg"/><Relationship Id="rId7" Type="http://schemas.openxmlformats.org/officeDocument/2006/relationships/oleObject" Target="../embeddings/oleObject2.bin"/><Relationship Id="rId8" Type="http://schemas.openxmlformats.org/officeDocument/2006/relationships/image" Target="../media/image25.emf"/><Relationship Id="rId9" Type="http://schemas.openxmlformats.org/officeDocument/2006/relationships/oleObject" Target="../embeddings/oleObject3.bin"/><Relationship Id="rId10" Type="http://schemas.openxmlformats.org/officeDocument/2006/relationships/image" Target="../media/image26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799" y="1627094"/>
            <a:ext cx="8042449" cy="1470025"/>
          </a:xfrm>
        </p:spPr>
        <p:txBody>
          <a:bodyPr/>
          <a:lstStyle/>
          <a:p>
            <a:r>
              <a:rPr lang="en-US" sz="4000" dirty="0" smtClean="0"/>
              <a:t>The role of magnetic fields in the acceleration and radiation of </a:t>
            </a:r>
            <a:r>
              <a:rPr lang="en-US" sz="4000" dirty="0" err="1" smtClean="0"/>
              <a:t>blazars</a:t>
            </a:r>
            <a:endParaRPr lang="en-US" sz="40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Dimitrios Giannios</a:t>
            </a:r>
          </a:p>
          <a:p>
            <a:r>
              <a:rPr lang="en-US" dirty="0" smtClean="0"/>
              <a:t>Purdue, Department of Physics and Astronomy</a:t>
            </a:r>
          </a:p>
          <a:p>
            <a:endParaRPr lang="en-US" dirty="0"/>
          </a:p>
          <a:p>
            <a:r>
              <a:rPr lang="en-US" i="1" dirty="0" smtClean="0"/>
              <a:t>Beyond a </a:t>
            </a:r>
            <a:r>
              <a:rPr lang="en-US" i="1" dirty="0" err="1" smtClean="0"/>
              <a:t>PeV</a:t>
            </a:r>
            <a:endParaRPr lang="en-US" i="1" dirty="0" smtClean="0"/>
          </a:p>
          <a:p>
            <a:r>
              <a:rPr lang="en-US" dirty="0" smtClean="0"/>
              <a:t>I.A.P., Paris, September, 14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6144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533400"/>
            <a:ext cx="8534400" cy="1143000"/>
          </a:xfrm>
        </p:spPr>
        <p:txBody>
          <a:bodyPr/>
          <a:lstStyle/>
          <a:p>
            <a:pPr eaLnBrk="1" hangingPunct="1"/>
            <a:r>
              <a:rPr lang="en-US" sz="3600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Stringent </a:t>
            </a:r>
            <a:r>
              <a:rPr lang="en-US" sz="3600" dirty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requirements for emitting region</a:t>
            </a:r>
          </a:p>
        </p:txBody>
      </p:sp>
      <p:sp>
        <p:nvSpPr>
          <p:cNvPr id="38914" name="TextBox 5"/>
          <p:cNvSpPr txBox="1">
            <a:spLocks noChangeArrowheads="1"/>
          </p:cNvSpPr>
          <p:nvPr/>
        </p:nvSpPr>
        <p:spPr bwMode="auto">
          <a:xfrm>
            <a:off x="971550" y="1916113"/>
            <a:ext cx="6769100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Emitter must be </a:t>
            </a:r>
            <a:r>
              <a:rPr lang="en-US" b="1" dirty="0"/>
              <a:t>very compact</a:t>
            </a:r>
            <a:r>
              <a:rPr lang="en-US" dirty="0"/>
              <a:t> </a:t>
            </a:r>
            <a:r>
              <a:rPr lang="en-US" i="1" dirty="0"/>
              <a:t>and</a:t>
            </a:r>
            <a:r>
              <a:rPr lang="en-US" dirty="0"/>
              <a:t> </a:t>
            </a:r>
            <a:r>
              <a:rPr lang="en-US" b="1" dirty="0"/>
              <a:t>extremely fast </a:t>
            </a:r>
            <a:r>
              <a:rPr lang="en-US" dirty="0"/>
              <a:t>and form at ~1 pc distance!</a:t>
            </a:r>
          </a:p>
        </p:txBody>
      </p:sp>
      <p:grpSp>
        <p:nvGrpSpPr>
          <p:cNvPr id="38916" name="Group 45"/>
          <p:cNvGrpSpPr>
            <a:grpSpLocks/>
          </p:cNvGrpSpPr>
          <p:nvPr/>
        </p:nvGrpSpPr>
        <p:grpSpPr bwMode="auto">
          <a:xfrm>
            <a:off x="1111251" y="3617988"/>
            <a:ext cx="7143750" cy="1501700"/>
            <a:chOff x="685800" y="457200"/>
            <a:chExt cx="8894565" cy="2170623"/>
          </a:xfrm>
        </p:grpSpPr>
        <p:sp>
          <p:nvSpPr>
            <p:cNvPr id="9" name="Oval 8"/>
            <p:cNvSpPr/>
            <p:nvPr/>
          </p:nvSpPr>
          <p:spPr>
            <a:xfrm>
              <a:off x="1143000" y="1295400"/>
              <a:ext cx="381000" cy="38100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  <a:gs pos="50000">
                  <a:srgbClr val="0000FF"/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sp>
          <p:nvSpPr>
            <p:cNvPr id="10" name="Oval 9"/>
            <p:cNvSpPr/>
            <p:nvPr/>
          </p:nvSpPr>
          <p:spPr>
            <a:xfrm>
              <a:off x="4953000" y="685800"/>
              <a:ext cx="1524000" cy="1524000"/>
            </a:xfrm>
            <a:prstGeom prst="ellipse">
              <a:avLst/>
            </a:prstGeom>
            <a:gradFill flip="none" rotWithShape="1">
              <a:gsLst>
                <a:gs pos="0">
                  <a:srgbClr val="FF0000"/>
                </a:gs>
                <a:gs pos="100000">
                  <a:schemeClr val="accent1">
                    <a:tint val="50000"/>
                    <a:shade val="100000"/>
                    <a:satMod val="350000"/>
                  </a:schemeClr>
                </a:gs>
                <a:gs pos="50000">
                  <a:srgbClr val="0000FF"/>
                </a:gs>
              </a:gsLst>
              <a:path path="circle">
                <a:fillToRect l="50000" t="50000" r="50000" b="50000"/>
              </a:path>
              <a:tileRect/>
            </a:gra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FFFFFF"/>
                </a:solidFill>
              </a:endParaRPr>
            </a:p>
          </p:txBody>
        </p:sp>
        <p:cxnSp>
          <p:nvCxnSpPr>
            <p:cNvPr id="11" name="Straight Connector 10"/>
            <p:cNvCxnSpPr/>
            <p:nvPr/>
          </p:nvCxnSpPr>
          <p:spPr>
            <a:xfrm flipV="1">
              <a:off x="763482" y="457200"/>
              <a:ext cx="6322239" cy="915675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763482" y="1600881"/>
              <a:ext cx="6398155" cy="837241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 flipV="1">
              <a:off x="685800" y="1449485"/>
              <a:ext cx="6399921" cy="74786"/>
            </a:xfrm>
            <a:prstGeom prst="line">
              <a:avLst/>
            </a:prstGeom>
            <a:ln w="25400" cap="flat" cmpd="sng" algn="ctr">
              <a:solidFill>
                <a:schemeClr val="tx1"/>
              </a:solidFill>
              <a:prstDash val="dash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940" name="TextBox 14"/>
            <p:cNvSpPr txBox="1">
              <a:spLocks noChangeArrowheads="1"/>
            </p:cNvSpPr>
            <p:nvPr/>
          </p:nvSpPr>
          <p:spPr bwMode="auto">
            <a:xfrm>
              <a:off x="2819400" y="1066800"/>
              <a:ext cx="685801" cy="4596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2000" b="1">
                <a:solidFill>
                  <a:srgbClr val="000000"/>
                </a:solidFill>
                <a:latin typeface="Symbol" charset="0"/>
                <a:cs typeface="Symbol" charset="0"/>
              </a:endParaRPr>
            </a:p>
          </p:txBody>
        </p:sp>
        <p:sp>
          <p:nvSpPr>
            <p:cNvPr id="15" name="Arc 14"/>
            <p:cNvSpPr/>
            <p:nvPr/>
          </p:nvSpPr>
          <p:spPr>
            <a:xfrm>
              <a:off x="2666686" y="1143044"/>
              <a:ext cx="151833" cy="760630"/>
            </a:xfrm>
            <a:prstGeom prst="arc">
              <a:avLst/>
            </a:prstGeom>
            <a:ln w="38100" cap="flat" cmpd="sng" algn="ctr">
              <a:solidFill>
                <a:srgbClr val="247E1E"/>
              </a:solidFill>
              <a:prstDash val="solid"/>
              <a:round/>
              <a:headEnd type="non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>
                <a:defRPr/>
              </a:pPr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38942" name="TextBox 16"/>
            <p:cNvSpPr txBox="1">
              <a:spLocks noChangeArrowheads="1"/>
            </p:cNvSpPr>
            <p:nvPr/>
          </p:nvSpPr>
          <p:spPr bwMode="auto">
            <a:xfrm>
              <a:off x="1118305" y="724851"/>
              <a:ext cx="773662" cy="3418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2000" b="1" baseline="-25000" dirty="0">
                <a:solidFill>
                  <a:srgbClr val="000000"/>
                </a:solidFill>
              </a:endParaRPr>
            </a:p>
          </p:txBody>
        </p:sp>
        <p:sp>
          <p:nvSpPr>
            <p:cNvPr id="38943" name="TextBox 20"/>
            <p:cNvSpPr txBox="1">
              <a:spLocks noChangeArrowheads="1"/>
            </p:cNvSpPr>
            <p:nvPr/>
          </p:nvSpPr>
          <p:spPr bwMode="auto">
            <a:xfrm>
              <a:off x="2057400" y="2286000"/>
              <a:ext cx="3352800" cy="34182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2000" b="1" baseline="-25000">
                <a:solidFill>
                  <a:srgbClr val="000000"/>
                </a:solidFill>
              </a:endParaRPr>
            </a:p>
          </p:txBody>
        </p:sp>
        <p:sp>
          <p:nvSpPr>
            <p:cNvPr id="38944" name="TextBox 21"/>
            <p:cNvSpPr txBox="1">
              <a:spLocks noChangeArrowheads="1"/>
            </p:cNvSpPr>
            <p:nvPr/>
          </p:nvSpPr>
          <p:spPr bwMode="auto">
            <a:xfrm>
              <a:off x="6705600" y="685799"/>
              <a:ext cx="1676400" cy="3547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2400" b="1" baseline="-25000">
                <a:solidFill>
                  <a:srgbClr val="000000"/>
                </a:solidFill>
                <a:latin typeface="Symbol" charset="0"/>
                <a:cs typeface="Symbol" charset="0"/>
              </a:endParaRPr>
            </a:p>
          </p:txBody>
        </p:sp>
        <p:sp>
          <p:nvSpPr>
            <p:cNvPr id="38945" name="TextBox 21"/>
            <p:cNvSpPr txBox="1">
              <a:spLocks noChangeArrowheads="1"/>
            </p:cNvSpPr>
            <p:nvPr/>
          </p:nvSpPr>
          <p:spPr bwMode="auto">
            <a:xfrm>
              <a:off x="6453784" y="1676399"/>
              <a:ext cx="3126581" cy="354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endParaRPr lang="en-US" sz="2400" b="1" baseline="30000">
                <a:solidFill>
                  <a:srgbClr val="000000"/>
                </a:solidFill>
                <a:cs typeface="Symbol" charset="0"/>
              </a:endParaRPr>
            </a:p>
          </p:txBody>
        </p:sp>
      </p:grpSp>
      <p:sp>
        <p:nvSpPr>
          <p:cNvPr id="23" name="Oval 22"/>
          <p:cNvSpPr/>
          <p:nvPr/>
        </p:nvSpPr>
        <p:spPr>
          <a:xfrm>
            <a:off x="1517650" y="4194175"/>
            <a:ext cx="376238" cy="360363"/>
          </a:xfrm>
          <a:prstGeom prst="ellipse">
            <a:avLst/>
          </a:prstGeom>
          <a:solidFill>
            <a:schemeClr val="tx1"/>
          </a:solidFill>
          <a:ln>
            <a:solidFill>
              <a:schemeClr val="tx1"/>
            </a:solidFill>
          </a:ln>
          <a:effectLst>
            <a:outerShdw blurRad="40000" dist="23000" dir="5400000" rotWithShape="0">
              <a:schemeClr val="tx1">
                <a:alpha val="35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8924" name="TextBox 34"/>
          <p:cNvSpPr txBox="1">
            <a:spLocks noChangeArrowheads="1"/>
          </p:cNvSpPr>
          <p:nvPr/>
        </p:nvSpPr>
        <p:spPr bwMode="auto">
          <a:xfrm>
            <a:off x="790575" y="5013325"/>
            <a:ext cx="8534400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Some big questions: </a:t>
            </a:r>
          </a:p>
          <a:p>
            <a:pPr eaLnBrk="1" hangingPunct="1"/>
            <a:r>
              <a:rPr lang="en-US" i="1" dirty="0">
                <a:solidFill>
                  <a:srgbClr val="FF0000"/>
                </a:solidFill>
              </a:rPr>
              <a:t>Which process accelerates the particles that radiate?</a:t>
            </a:r>
          </a:p>
          <a:p>
            <a:pPr eaLnBrk="1" hangingPunct="1"/>
            <a:r>
              <a:rPr lang="en-US" i="1" dirty="0">
                <a:solidFill>
                  <a:srgbClr val="FF0000"/>
                </a:solidFill>
              </a:rPr>
              <a:t>What determines the distance &amp; size/shape of the </a:t>
            </a:r>
          </a:p>
          <a:p>
            <a:pPr eaLnBrk="1" hangingPunct="1"/>
            <a:r>
              <a:rPr lang="en-US" i="1" dirty="0">
                <a:solidFill>
                  <a:srgbClr val="FF0000"/>
                </a:solidFill>
              </a:rPr>
              <a:t>emitting region?</a:t>
            </a:r>
          </a:p>
        </p:txBody>
      </p:sp>
      <p:cxnSp>
        <p:nvCxnSpPr>
          <p:cNvPr id="3" name="Straight Arrow Connector 2"/>
          <p:cNvCxnSpPr/>
          <p:nvPr/>
        </p:nvCxnSpPr>
        <p:spPr>
          <a:xfrm>
            <a:off x="457200" y="3068638"/>
            <a:ext cx="5221288" cy="0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926" name="TextBox 3"/>
          <p:cNvSpPr txBox="1">
            <a:spLocks noChangeArrowheads="1"/>
          </p:cNvSpPr>
          <p:nvPr/>
        </p:nvSpPr>
        <p:spPr bwMode="auto">
          <a:xfrm>
            <a:off x="2654300" y="3068638"/>
            <a:ext cx="19177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/>
              <a:t>R</a:t>
            </a:r>
            <a:r>
              <a:rPr lang="en-US" baseline="-25000"/>
              <a:t>diss</a:t>
            </a:r>
            <a:r>
              <a:rPr lang="en-US"/>
              <a:t>~1 pc</a:t>
            </a:r>
          </a:p>
        </p:txBody>
      </p:sp>
      <p:pic>
        <p:nvPicPr>
          <p:cNvPr id="38927" name="Picture 4" descr="observer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86523">
            <a:off x="7640638" y="3400425"/>
            <a:ext cx="1249362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29" name="TextBox 3"/>
          <p:cNvSpPr txBox="1">
            <a:spLocks noChangeArrowheads="1"/>
          </p:cNvSpPr>
          <p:nvPr/>
        </p:nvSpPr>
        <p:spPr bwMode="auto">
          <a:xfrm>
            <a:off x="6831013" y="2708275"/>
            <a:ext cx="2420937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 dirty="0"/>
              <a:t>R</a:t>
            </a:r>
            <a:r>
              <a:rPr lang="en-US" baseline="-25000" dirty="0"/>
              <a:t>em</a:t>
            </a:r>
            <a:r>
              <a:rPr lang="en-US" dirty="0"/>
              <a:t>~10</a:t>
            </a:r>
            <a:r>
              <a:rPr lang="en-US" baseline="30000" dirty="0"/>
              <a:t>-4</a:t>
            </a:r>
            <a:r>
              <a:rPr lang="en-US" dirty="0"/>
              <a:t> pc</a:t>
            </a:r>
            <a:r>
              <a:rPr lang="en-US" dirty="0" smtClean="0"/>
              <a:t>!</a:t>
            </a:r>
            <a:endParaRPr lang="en-US" dirty="0"/>
          </a:p>
        </p:txBody>
      </p:sp>
      <p:sp>
        <p:nvSpPr>
          <p:cNvPr id="5" name="Right Triangle 4"/>
          <p:cNvSpPr/>
          <p:nvPr/>
        </p:nvSpPr>
        <p:spPr>
          <a:xfrm flipH="1">
            <a:off x="301625" y="3365890"/>
            <a:ext cx="6462712" cy="990428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5546725" y="3962400"/>
            <a:ext cx="228600" cy="228600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2" name="Right Triangle 31"/>
          <p:cNvSpPr/>
          <p:nvPr/>
        </p:nvSpPr>
        <p:spPr>
          <a:xfrm flipH="1" flipV="1">
            <a:off x="301625" y="4334668"/>
            <a:ext cx="6472237" cy="1007270"/>
          </a:xfrm>
          <a:prstGeom prst="rtTriangle">
            <a:avLst/>
          </a:prstGeom>
          <a:solidFill>
            <a:srgbClr val="FFFF00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918" name="Freeform 3"/>
          <p:cNvSpPr>
            <a:spLocks/>
          </p:cNvSpPr>
          <p:nvPr/>
        </p:nvSpPr>
        <p:spPr bwMode="auto">
          <a:xfrm>
            <a:off x="5775325" y="3962400"/>
            <a:ext cx="966788" cy="98425"/>
          </a:xfrm>
          <a:custGeom>
            <a:avLst/>
            <a:gdLst>
              <a:gd name="T0" fmla="*/ 0 w 816"/>
              <a:gd name="T1" fmla="*/ 2147483647 h 385"/>
              <a:gd name="T2" fmla="*/ 2147483647 w 816"/>
              <a:gd name="T3" fmla="*/ 2147483647 h 385"/>
              <a:gd name="T4" fmla="*/ 2147483647 w 816"/>
              <a:gd name="T5" fmla="*/ 2147483647 h 385"/>
              <a:gd name="T6" fmla="*/ 2147483647 w 816"/>
              <a:gd name="T7" fmla="*/ 2147483647 h 385"/>
              <a:gd name="T8" fmla="*/ 2147483647 w 816"/>
              <a:gd name="T9" fmla="*/ 2147483647 h 385"/>
              <a:gd name="T10" fmla="*/ 2147483647 w 816"/>
              <a:gd name="T11" fmla="*/ 2147483647 h 385"/>
              <a:gd name="T12" fmla="*/ 2147483647 w 816"/>
              <a:gd name="T13" fmla="*/ 2147483647 h 385"/>
              <a:gd name="T14" fmla="*/ 2147483647 w 816"/>
              <a:gd name="T15" fmla="*/ 2147483647 h 385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816"/>
              <a:gd name="T25" fmla="*/ 0 h 385"/>
              <a:gd name="T26" fmla="*/ 816 w 816"/>
              <a:gd name="T27" fmla="*/ 385 h 385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816" h="385">
                <a:moveTo>
                  <a:pt x="0" y="385"/>
                </a:moveTo>
                <a:cubicBezTo>
                  <a:pt x="26" y="204"/>
                  <a:pt x="52" y="23"/>
                  <a:pt x="90" y="23"/>
                </a:cubicBezTo>
                <a:cubicBezTo>
                  <a:pt x="128" y="23"/>
                  <a:pt x="188" y="385"/>
                  <a:pt x="226" y="385"/>
                </a:cubicBezTo>
                <a:cubicBezTo>
                  <a:pt x="264" y="385"/>
                  <a:pt x="279" y="23"/>
                  <a:pt x="317" y="23"/>
                </a:cubicBezTo>
                <a:cubicBezTo>
                  <a:pt x="355" y="23"/>
                  <a:pt x="415" y="385"/>
                  <a:pt x="453" y="385"/>
                </a:cubicBezTo>
                <a:cubicBezTo>
                  <a:pt x="491" y="385"/>
                  <a:pt x="506" y="46"/>
                  <a:pt x="544" y="23"/>
                </a:cubicBezTo>
                <a:cubicBezTo>
                  <a:pt x="582" y="0"/>
                  <a:pt x="635" y="211"/>
                  <a:pt x="680" y="249"/>
                </a:cubicBezTo>
                <a:cubicBezTo>
                  <a:pt x="725" y="287"/>
                  <a:pt x="793" y="249"/>
                  <a:pt x="816" y="249"/>
                </a:cubicBezTo>
              </a:path>
            </a:pathLst>
          </a:custGeom>
          <a:noFill/>
          <a:ln w="22225">
            <a:solidFill>
              <a:srgbClr val="FF0000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/>
          <a:lstStyle/>
          <a:p>
            <a:endParaRPr lang="en-US"/>
          </a:p>
        </p:txBody>
      </p:sp>
      <p:cxnSp>
        <p:nvCxnSpPr>
          <p:cNvPr id="25" name="Straight Arrow Connector 24"/>
          <p:cNvCxnSpPr/>
          <p:nvPr/>
        </p:nvCxnSpPr>
        <p:spPr>
          <a:xfrm rot="16200000" flipH="1">
            <a:off x="6462713" y="3330575"/>
            <a:ext cx="17462" cy="15509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H="1">
            <a:off x="5795963" y="3068638"/>
            <a:ext cx="1079500" cy="792162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/>
          <p:nvPr/>
        </p:nvCxnSpPr>
        <p:spPr>
          <a:xfrm>
            <a:off x="6308725" y="4419600"/>
            <a:ext cx="609600" cy="1588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8923" name="Rectangle 28"/>
          <p:cNvSpPr>
            <a:spLocks noChangeArrowheads="1"/>
          </p:cNvSpPr>
          <p:nvPr/>
        </p:nvSpPr>
        <p:spPr bwMode="auto">
          <a:xfrm>
            <a:off x="6227763" y="4437063"/>
            <a:ext cx="77628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l-GR" sz="2000">
                <a:cs typeface="Times New Roman" charset="0"/>
              </a:rPr>
              <a:t>Γ</a:t>
            </a:r>
            <a:r>
              <a:rPr lang="en-US" sz="2000" baseline="-25000">
                <a:cs typeface="Times New Roman" charset="0"/>
              </a:rPr>
              <a:t>j</a:t>
            </a:r>
            <a:r>
              <a:rPr lang="en-US" sz="2000">
                <a:cs typeface="Times New Roman" charset="0"/>
              </a:rPr>
              <a:t>~10</a:t>
            </a:r>
            <a:endParaRPr lang="en-US" sz="2000"/>
          </a:p>
        </p:txBody>
      </p:sp>
      <p:sp>
        <p:nvSpPr>
          <p:cNvPr id="38921" name="Rectangle 25"/>
          <p:cNvSpPr>
            <a:spLocks noChangeArrowheads="1"/>
          </p:cNvSpPr>
          <p:nvPr/>
        </p:nvSpPr>
        <p:spPr bwMode="auto">
          <a:xfrm>
            <a:off x="6384925" y="3581400"/>
            <a:ext cx="9366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l-GR" sz="2000" dirty="0">
                <a:cs typeface="Times New Roman" charset="0"/>
              </a:rPr>
              <a:t>Γ</a:t>
            </a:r>
            <a:r>
              <a:rPr lang="en-US" sz="2000" baseline="-25000" dirty="0">
                <a:cs typeface="Times New Roman" charset="0"/>
              </a:rPr>
              <a:t>em</a:t>
            </a:r>
            <a:r>
              <a:rPr lang="en-US" sz="2000" dirty="0">
                <a:cs typeface="Times New Roman" charset="0"/>
              </a:rPr>
              <a:t>~50</a:t>
            </a:r>
            <a:endParaRPr lang="en-US" sz="2000" dirty="0"/>
          </a:p>
        </p:txBody>
      </p:sp>
      <p:sp>
        <p:nvSpPr>
          <p:cNvPr id="2" name="Oval 1"/>
          <p:cNvSpPr/>
          <p:nvPr/>
        </p:nvSpPr>
        <p:spPr>
          <a:xfrm>
            <a:off x="15301" y="4076124"/>
            <a:ext cx="457200" cy="557876"/>
          </a:xfrm>
          <a:prstGeom prst="ellipse">
            <a:avLst/>
          </a:prstGeom>
          <a:solidFill>
            <a:schemeClr val="tx1"/>
          </a:solidFill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1587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9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9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>
          <a:xfrm>
            <a:off x="447675" y="-43889"/>
            <a:ext cx="8902700" cy="1371600"/>
          </a:xfrm>
        </p:spPr>
        <p:txBody>
          <a:bodyPr/>
          <a:lstStyle/>
          <a:p>
            <a:r>
              <a:rPr lang="en-US" sz="3600" dirty="0" err="1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Blazars</a:t>
            </a:r>
            <a:r>
              <a:rPr lang="en-US" sz="3600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 as UHECR accelerators</a:t>
            </a:r>
            <a:endParaRPr lang="en-US" sz="3200" i="1" dirty="0">
              <a:solidFill>
                <a:srgbClr val="000000"/>
              </a:solidFill>
              <a:effectLst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7827" name="Content Placeholder 3" descr="Hillas.pd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5" t="31818" r="23529" b="31818"/>
          <a:stretch>
            <a:fillRect/>
          </a:stretch>
        </p:blipFill>
        <p:spPr>
          <a:xfrm>
            <a:off x="2541588" y="2362200"/>
            <a:ext cx="3709987" cy="3619500"/>
          </a:xfrm>
        </p:spPr>
      </p:pic>
      <p:sp>
        <p:nvSpPr>
          <p:cNvPr id="77828" name="TextBox 4"/>
          <p:cNvSpPr txBox="1">
            <a:spLocks noChangeArrowheads="1"/>
          </p:cNvSpPr>
          <p:nvPr/>
        </p:nvSpPr>
        <p:spPr bwMode="auto">
          <a:xfrm>
            <a:off x="3279775" y="5634038"/>
            <a:ext cx="3124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/>
              <a:t>“Hillas” Diagram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35110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3"/>
          <p:cNvSpPr txBox="1">
            <a:spLocks noChangeArrowheads="1"/>
          </p:cNvSpPr>
          <p:nvPr/>
        </p:nvSpPr>
        <p:spPr bwMode="auto">
          <a:xfrm>
            <a:off x="8095455" y="4126756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rtl="1" eaLnBrk="1" hangingPunct="1"/>
            <a:endParaRPr lang="en-US"/>
          </a:p>
        </p:txBody>
      </p:sp>
      <p:sp>
        <p:nvSpPr>
          <p:cNvPr id="44035" name="Text Box 4"/>
          <p:cNvSpPr txBox="1">
            <a:spLocks noChangeArrowheads="1"/>
          </p:cNvSpPr>
          <p:nvPr/>
        </p:nvSpPr>
        <p:spPr bwMode="auto">
          <a:xfrm>
            <a:off x="475920" y="670988"/>
            <a:ext cx="8208962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dirty="0" smtClean="0"/>
              <a:t>My view of jets</a:t>
            </a:r>
            <a:endParaRPr lang="el-GR" sz="3600" dirty="0"/>
          </a:p>
        </p:txBody>
      </p:sp>
      <p:sp>
        <p:nvSpPr>
          <p:cNvPr id="32796" name="Text Box 34"/>
          <p:cNvSpPr txBox="1">
            <a:spLocks noChangeArrowheads="1"/>
          </p:cNvSpPr>
          <p:nvPr/>
        </p:nvSpPr>
        <p:spPr bwMode="auto">
          <a:xfrm>
            <a:off x="7114148" y="1822275"/>
            <a:ext cx="184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>
              <a:defRPr/>
            </a:pPr>
            <a:endParaRPr lang="en-US" dirty="0">
              <a:solidFill>
                <a:srgbClr val="0000FF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4048" name="Text Box 44"/>
          <p:cNvSpPr txBox="1">
            <a:spLocks noChangeArrowheads="1"/>
          </p:cNvSpPr>
          <p:nvPr/>
        </p:nvSpPr>
        <p:spPr bwMode="auto">
          <a:xfrm>
            <a:off x="1853405" y="3308448"/>
            <a:ext cx="1828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rtl="1" eaLnBrk="1" hangingPunct="1"/>
            <a:r>
              <a:rPr lang="en-US" sz="2400" dirty="0"/>
              <a:t>a</a:t>
            </a:r>
            <a:r>
              <a:rPr lang="en-US" sz="2400" dirty="0" smtClean="0"/>
              <a:t>cceleration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4847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6311" y="4977626"/>
            <a:ext cx="325278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34" name="Text Box 5"/>
          <p:cNvSpPr txBox="1">
            <a:spLocks noChangeArrowheads="1"/>
          </p:cNvSpPr>
          <p:nvPr/>
        </p:nvSpPr>
        <p:spPr bwMode="auto">
          <a:xfrm>
            <a:off x="198960" y="5248599"/>
            <a:ext cx="2231644" cy="13783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1639" tIns="42452" rIns="81639" bIns="42452">
            <a:spAutoFit/>
          </a:bodyPr>
          <a:lstStyle>
            <a:lvl1pPr defTabSz="414338" eaLnBrk="0" hangingPunct="0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defTabSz="414338" eaLnBrk="0" hangingPunct="0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defTabSz="414338" eaLnBrk="0" hangingPunct="0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defTabSz="414338" eaLnBrk="0" hangingPunct="0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defTabSz="414338" eaLnBrk="0" hangingPunct="0"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defTabSz="414338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828675" algn="l"/>
                <a:tab pos="1658938" algn="l"/>
                <a:tab pos="2487613" algn="l"/>
                <a:tab pos="3317875" algn="l"/>
                <a:tab pos="4146550" algn="l"/>
                <a:tab pos="4976813" algn="l"/>
                <a:tab pos="5805488" algn="l"/>
                <a:tab pos="6635750" algn="l"/>
                <a:tab pos="7464425" algn="l"/>
                <a:tab pos="8294688" algn="l"/>
                <a:tab pos="9123363" algn="l"/>
              </a:tabLs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>
              <a:buClr>
                <a:srgbClr val="006600"/>
              </a:buClr>
              <a:buSzPct val="100000"/>
              <a:buFont typeface="Times New Roman" charset="0"/>
              <a:buNone/>
            </a:pPr>
            <a:r>
              <a:rPr lang="en-GB" sz="1400" dirty="0" err="1">
                <a:cs typeface="Arial" charset="0"/>
              </a:rPr>
              <a:t>Blandford</a:t>
            </a:r>
            <a:r>
              <a:rPr lang="en-GB" sz="1400" dirty="0">
                <a:cs typeface="Arial" charset="0"/>
              </a:rPr>
              <a:t> &amp; </a:t>
            </a:r>
            <a:r>
              <a:rPr lang="en-GB" sz="1400" dirty="0" err="1">
                <a:cs typeface="Arial" charset="0"/>
              </a:rPr>
              <a:t>Znajek</a:t>
            </a:r>
            <a:r>
              <a:rPr lang="en-GB" sz="1400" dirty="0">
                <a:cs typeface="Arial" charset="0"/>
              </a:rPr>
              <a:t> 1977</a:t>
            </a:r>
          </a:p>
          <a:p>
            <a:pPr>
              <a:buClr>
                <a:srgbClr val="006600"/>
              </a:buClr>
              <a:buSzPct val="100000"/>
              <a:buFont typeface="Times New Roman" charset="0"/>
              <a:buNone/>
            </a:pPr>
            <a:r>
              <a:rPr lang="en-GB" sz="1400" dirty="0" err="1">
                <a:cs typeface="Arial" charset="0"/>
              </a:rPr>
              <a:t>Begelman</a:t>
            </a:r>
            <a:r>
              <a:rPr lang="en-GB" sz="1400" dirty="0">
                <a:cs typeface="Arial" charset="0"/>
              </a:rPr>
              <a:t> &amp; Li 1992</a:t>
            </a:r>
          </a:p>
          <a:p>
            <a:pPr>
              <a:buClr>
                <a:srgbClr val="006600"/>
              </a:buClr>
              <a:buSzPct val="100000"/>
              <a:buFont typeface="Times New Roman" charset="0"/>
              <a:buNone/>
            </a:pPr>
            <a:r>
              <a:rPr lang="en-GB" sz="1400" dirty="0">
                <a:cs typeface="Arial" charset="0"/>
              </a:rPr>
              <a:t>Meier et al. 2001</a:t>
            </a:r>
          </a:p>
          <a:p>
            <a:pPr>
              <a:buClr>
                <a:srgbClr val="006600"/>
              </a:buClr>
              <a:buSzPct val="100000"/>
              <a:buFont typeface="Times New Roman" charset="0"/>
              <a:buNone/>
            </a:pPr>
            <a:r>
              <a:rPr lang="en-GB" sz="1400" dirty="0">
                <a:cs typeface="Arial" charset="0"/>
              </a:rPr>
              <a:t>Koide et al. </a:t>
            </a:r>
            <a:r>
              <a:rPr lang="en-GB" sz="1400" dirty="0" smtClean="0">
                <a:cs typeface="Arial" charset="0"/>
              </a:rPr>
              <a:t>2001</a:t>
            </a:r>
            <a:endParaRPr lang="en-GB" sz="1400" dirty="0">
              <a:cs typeface="Arial" charset="0"/>
            </a:endParaRPr>
          </a:p>
          <a:p>
            <a:pPr>
              <a:buClr>
                <a:srgbClr val="006600"/>
              </a:buClr>
              <a:buSzPct val="100000"/>
              <a:buFont typeface="Times New Roman" charset="0"/>
              <a:buNone/>
            </a:pPr>
            <a:r>
              <a:rPr lang="en-GB" sz="1400" dirty="0" err="1" smtClean="0">
                <a:cs typeface="Arial" charset="0"/>
              </a:rPr>
              <a:t>Komissarov</a:t>
            </a:r>
            <a:r>
              <a:rPr lang="en-GB" sz="1400" dirty="0" smtClean="0">
                <a:cs typeface="Arial" charset="0"/>
              </a:rPr>
              <a:t>, </a:t>
            </a:r>
            <a:r>
              <a:rPr lang="en-GB" sz="1400" dirty="0" err="1" smtClean="0">
                <a:cs typeface="Arial" charset="0"/>
              </a:rPr>
              <a:t>Lyubarky</a:t>
            </a:r>
            <a:r>
              <a:rPr lang="en-GB" sz="1400" dirty="0" smtClean="0">
                <a:cs typeface="Arial" charset="0"/>
              </a:rPr>
              <a:t>, </a:t>
            </a:r>
          </a:p>
          <a:p>
            <a:pPr>
              <a:buClr>
                <a:srgbClr val="006600"/>
              </a:buClr>
              <a:buSzPct val="100000"/>
              <a:buFont typeface="Times New Roman" charset="0"/>
              <a:buNone/>
            </a:pPr>
            <a:r>
              <a:rPr lang="en-GB" sz="1400" dirty="0" smtClean="0">
                <a:cs typeface="Arial" charset="0"/>
              </a:rPr>
              <a:t>McKinney, </a:t>
            </a:r>
            <a:r>
              <a:rPr lang="en-GB" sz="1400" dirty="0" err="1" smtClean="0">
                <a:cs typeface="Arial" charset="0"/>
              </a:rPr>
              <a:t>Tchekhovskoy</a:t>
            </a:r>
            <a:r>
              <a:rPr lang="en-GB" sz="1400" dirty="0" smtClean="0">
                <a:cs typeface="Arial" charset="0"/>
              </a:rPr>
              <a:t>…</a:t>
            </a:r>
            <a:endParaRPr lang="en-GB" sz="1400" dirty="0">
              <a:cs typeface="Arial" charset="0"/>
            </a:endParaRPr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913951"/>
              </p:ext>
            </p:extLst>
          </p:nvPr>
        </p:nvGraphicFramePr>
        <p:xfrm>
          <a:off x="534936" y="4516487"/>
          <a:ext cx="1984375" cy="779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91" name="Equation" r:id="rId6" imgW="1295400" imgH="508000" progId="Equation.3">
                  <p:embed/>
                </p:oleObj>
              </mc:Choice>
              <mc:Fallback>
                <p:oleObj name="Equation" r:id="rId6" imgW="12954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4936" y="4516487"/>
                        <a:ext cx="1984375" cy="779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3" name="Text Box 5"/>
          <p:cNvSpPr txBox="1">
            <a:spLocks noChangeArrowheads="1"/>
          </p:cNvSpPr>
          <p:nvPr/>
        </p:nvSpPr>
        <p:spPr bwMode="auto">
          <a:xfrm>
            <a:off x="2295085" y="1965439"/>
            <a:ext cx="197449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 smtClean="0"/>
              <a:t>“</a:t>
            </a:r>
            <a:r>
              <a:rPr lang="en-US" sz="2400" dirty="0" err="1" smtClean="0"/>
              <a:t>blazar</a:t>
            </a:r>
            <a:r>
              <a:rPr lang="en-US" sz="2400" dirty="0" smtClean="0"/>
              <a:t>” zone</a:t>
            </a:r>
            <a:endParaRPr lang="en-US" sz="2400" dirty="0"/>
          </a:p>
        </p:txBody>
      </p:sp>
      <p:pic>
        <p:nvPicPr>
          <p:cNvPr id="24" name="Picture 50" descr="reco.pdf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042" y="2088406"/>
            <a:ext cx="2178050" cy="281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Box 51"/>
          <p:cNvSpPr txBox="1">
            <a:spLocks noChangeArrowheads="1"/>
          </p:cNvSpPr>
          <p:nvPr/>
        </p:nvSpPr>
        <p:spPr bwMode="auto">
          <a:xfrm>
            <a:off x="4464842" y="1782018"/>
            <a:ext cx="3657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magnetic reconnection region</a:t>
            </a:r>
          </a:p>
        </p:txBody>
      </p:sp>
      <p:cxnSp>
        <p:nvCxnSpPr>
          <p:cNvPr id="26" name="Straight Connector 25"/>
          <p:cNvCxnSpPr/>
          <p:nvPr/>
        </p:nvCxnSpPr>
        <p:spPr>
          <a:xfrm rot="16200000" flipH="1">
            <a:off x="2940842" y="3534618"/>
            <a:ext cx="2514600" cy="381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 rot="5400000">
            <a:off x="4083842" y="3534618"/>
            <a:ext cx="2514600" cy="381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 rot="5400000" flipH="1">
            <a:off x="3819523" y="2551162"/>
            <a:ext cx="942975" cy="1095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 rot="5400000" flipH="1" flipV="1">
            <a:off x="4737892" y="2512268"/>
            <a:ext cx="990600" cy="1397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44" name="Object 4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74315126"/>
              </p:ext>
            </p:extLst>
          </p:nvPr>
        </p:nvGraphicFramePr>
        <p:xfrm>
          <a:off x="1862138" y="2478088"/>
          <a:ext cx="1290576" cy="719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392" name="Equation" r:id="rId9" imgW="546100" imgH="304800" progId="Equation.3">
                  <p:embed/>
                </p:oleObj>
              </mc:Choice>
              <mc:Fallback>
                <p:oleObj name="Equation" r:id="rId9" imgW="5461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1862138" y="2478088"/>
                        <a:ext cx="1290576" cy="7199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5" name="Text Box 44"/>
          <p:cNvSpPr txBox="1">
            <a:spLocks noChangeArrowheads="1"/>
          </p:cNvSpPr>
          <p:nvPr/>
        </p:nvSpPr>
        <p:spPr bwMode="auto">
          <a:xfrm>
            <a:off x="2651122" y="4645868"/>
            <a:ext cx="1828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rtl="1" eaLnBrk="1" hangingPunct="1"/>
            <a:r>
              <a:rPr lang="en-US" sz="2400" dirty="0"/>
              <a:t>l</a:t>
            </a:r>
            <a:r>
              <a:rPr lang="en-US" sz="2400" dirty="0" smtClean="0"/>
              <a:t>aunching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6" name="Explosion 1 45"/>
          <p:cNvSpPr/>
          <p:nvPr/>
        </p:nvSpPr>
        <p:spPr>
          <a:xfrm>
            <a:off x="4467933" y="3156048"/>
            <a:ext cx="228600" cy="152400"/>
          </a:xfrm>
          <a:prstGeom prst="irregularSeal1">
            <a:avLst/>
          </a:prstGeom>
          <a:solidFill>
            <a:srgbClr val="FF0000">
              <a:alpha val="51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7" name="Explosion 1 46"/>
          <p:cNvSpPr/>
          <p:nvPr/>
        </p:nvSpPr>
        <p:spPr>
          <a:xfrm>
            <a:off x="4651291" y="2732186"/>
            <a:ext cx="228600" cy="152400"/>
          </a:xfrm>
          <a:prstGeom prst="irregularSeal1">
            <a:avLst/>
          </a:prstGeom>
          <a:solidFill>
            <a:srgbClr val="FF0000">
              <a:alpha val="51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" name="Explosion 1 47"/>
          <p:cNvSpPr/>
          <p:nvPr/>
        </p:nvSpPr>
        <p:spPr>
          <a:xfrm>
            <a:off x="4676691" y="2487711"/>
            <a:ext cx="228600" cy="152400"/>
          </a:xfrm>
          <a:prstGeom prst="irregularSeal1">
            <a:avLst/>
          </a:prstGeom>
          <a:solidFill>
            <a:srgbClr val="FF0000">
              <a:alpha val="51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9" name="Explosion 1 48"/>
          <p:cNvSpPr/>
          <p:nvPr/>
        </p:nvSpPr>
        <p:spPr>
          <a:xfrm>
            <a:off x="4311566" y="2614711"/>
            <a:ext cx="228600" cy="152400"/>
          </a:xfrm>
          <a:prstGeom prst="irregularSeal1">
            <a:avLst/>
          </a:prstGeom>
          <a:solidFill>
            <a:srgbClr val="FF0000">
              <a:alpha val="51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0" name="Explosion 1 49"/>
          <p:cNvSpPr/>
          <p:nvPr/>
        </p:nvSpPr>
        <p:spPr>
          <a:xfrm>
            <a:off x="4898941" y="3075086"/>
            <a:ext cx="228600" cy="152400"/>
          </a:xfrm>
          <a:prstGeom prst="irregularSeal1">
            <a:avLst/>
          </a:prstGeom>
          <a:solidFill>
            <a:srgbClr val="FF0000">
              <a:alpha val="51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1" name="Explosion 1 50"/>
          <p:cNvSpPr/>
          <p:nvPr/>
        </p:nvSpPr>
        <p:spPr>
          <a:xfrm>
            <a:off x="4406816" y="2408336"/>
            <a:ext cx="228600" cy="152400"/>
          </a:xfrm>
          <a:prstGeom prst="irregularSeal1">
            <a:avLst/>
          </a:prstGeom>
          <a:solidFill>
            <a:srgbClr val="FF0000">
              <a:alpha val="51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3731311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27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034" grpId="0"/>
      <p:bldP spid="32796" grpId="0"/>
      <p:bldP spid="44048" grpId="0"/>
      <p:bldP spid="23" grpId="0"/>
      <p:bldP spid="25" grpId="0"/>
      <p:bldP spid="25" grpId="1"/>
      <p:bldP spid="46" grpId="0" animBg="1"/>
      <p:bldP spid="46" grpId="1" animBg="1"/>
      <p:bldP spid="47" grpId="0" animBg="1"/>
      <p:bldP spid="47" grpId="1" animBg="1"/>
      <p:bldP spid="48" grpId="0" animBg="1"/>
      <p:bldP spid="48" grpId="1" animBg="1"/>
      <p:bldP spid="49" grpId="0" animBg="1"/>
      <p:bldP spid="49" grpId="1" animBg="1"/>
      <p:bldP spid="50" grpId="0" animBg="1"/>
      <p:bldP spid="50" grpId="1" animBg="1"/>
      <p:bldP spid="51" grpId="0" animBg="1"/>
      <p:bldP spid="51" grpI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effectLst/>
              </a:rPr>
              <a:t>Magnetic fields can launch </a:t>
            </a:r>
            <a:br>
              <a:rPr lang="en-US" sz="4000" dirty="0" smtClean="0">
                <a:effectLst/>
              </a:rPr>
            </a:br>
            <a:r>
              <a:rPr lang="en-US" sz="4000" dirty="0" smtClean="0">
                <a:effectLst/>
              </a:rPr>
              <a:t>B-</a:t>
            </a:r>
            <a:r>
              <a:rPr lang="en-US" sz="4000" dirty="0">
                <a:effectLst/>
              </a:rPr>
              <a:t>d</a:t>
            </a:r>
            <a:r>
              <a:rPr lang="en-US" sz="4000" dirty="0" smtClean="0">
                <a:effectLst/>
              </a:rPr>
              <a:t>ominated jets from black holes</a:t>
            </a:r>
            <a:endParaRPr lang="en-US" sz="4000" dirty="0">
              <a:effectLst/>
            </a:endParaRPr>
          </a:p>
        </p:txBody>
      </p:sp>
      <p:pic>
        <p:nvPicPr>
          <p:cNvPr id="4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5028" y="3443874"/>
            <a:ext cx="3854024" cy="198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aphicFrame>
        <p:nvGraphicFramePr>
          <p:cNvPr id="5" name="Content Placeholder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75055256"/>
              </p:ext>
            </p:extLst>
          </p:nvPr>
        </p:nvGraphicFramePr>
        <p:xfrm>
          <a:off x="5426075" y="3327400"/>
          <a:ext cx="2409825" cy="1773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17" name="Equation" r:id="rId4" imgW="812800" imgH="596900" progId="Equation.3">
                  <p:embed/>
                </p:oleObj>
              </mc:Choice>
              <mc:Fallback>
                <p:oleObj name="Equation" r:id="rId4" imgW="812800" imgH="5969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426075" y="3327400"/>
                        <a:ext cx="2409825" cy="177323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93253467"/>
              </p:ext>
            </p:extLst>
          </p:nvPr>
        </p:nvGraphicFramePr>
        <p:xfrm>
          <a:off x="5372100" y="5097463"/>
          <a:ext cx="3443288" cy="11715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618" name="Equation" r:id="rId6" imgW="2387600" imgH="812800" progId="Equation.3">
                  <p:embed/>
                </p:oleObj>
              </mc:Choice>
              <mc:Fallback>
                <p:oleObj name="Equation" r:id="rId6" imgW="2387600" imgH="812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5372100" y="5097463"/>
                        <a:ext cx="3443288" cy="117157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5372100" y="6269038"/>
            <a:ext cx="266622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Clr>
                <a:srgbClr val="006600"/>
              </a:buClr>
              <a:buSzPct val="100000"/>
              <a:buFont typeface="Times New Roman" charset="0"/>
              <a:buNone/>
            </a:pPr>
            <a:r>
              <a:rPr lang="en-GB" dirty="0" err="1">
                <a:cs typeface="Arial" charset="0"/>
              </a:rPr>
              <a:t>Blandford</a:t>
            </a:r>
            <a:r>
              <a:rPr lang="en-GB" dirty="0">
                <a:cs typeface="Arial" charset="0"/>
              </a:rPr>
              <a:t> &amp; </a:t>
            </a:r>
            <a:r>
              <a:rPr lang="en-GB" dirty="0" err="1">
                <a:cs typeface="Arial" charset="0"/>
              </a:rPr>
              <a:t>Znajek</a:t>
            </a:r>
            <a:r>
              <a:rPr lang="en-GB" dirty="0">
                <a:cs typeface="Arial" charset="0"/>
              </a:rPr>
              <a:t> 1977</a:t>
            </a:r>
          </a:p>
        </p:txBody>
      </p:sp>
    </p:spTree>
    <p:extLst>
      <p:ext uri="{BB962C8B-B14F-4D97-AF65-F5344CB8AC3E}">
        <p14:creationId xmlns:p14="http://schemas.microsoft.com/office/powerpoint/2010/main" val="3160667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le 1"/>
          <p:cNvSpPr txBox="1">
            <a:spLocks/>
          </p:cNvSpPr>
          <p:nvPr/>
        </p:nvSpPr>
        <p:spPr>
          <a:xfrm>
            <a:off x="855136" y="235990"/>
            <a:ext cx="7770813" cy="13716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4000" dirty="0" smtClean="0">
                <a:effectLst/>
              </a:rPr>
              <a:t>Origin of magnetic fields:</a:t>
            </a:r>
          </a:p>
          <a:p>
            <a:r>
              <a:rPr lang="en-US" sz="4000" dirty="0" smtClean="0">
                <a:effectLst/>
              </a:rPr>
              <a:t>carried in from large scales?</a:t>
            </a:r>
            <a:endParaRPr lang="en-US" sz="4000" dirty="0">
              <a:effectLst/>
            </a:endParaRPr>
          </a:p>
        </p:txBody>
      </p:sp>
      <p:pic>
        <p:nvPicPr>
          <p:cNvPr id="5" name="Picture 4" descr="Sketch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55745" y="3607882"/>
            <a:ext cx="4127781" cy="3189649"/>
          </a:xfrm>
          <a:prstGeom prst="rect">
            <a:avLst/>
          </a:prstGeom>
        </p:spPr>
      </p:pic>
      <p:pic>
        <p:nvPicPr>
          <p:cNvPr id="6" name="Picture 5" descr="Sketchb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5359" y="2391484"/>
            <a:ext cx="3990186" cy="3083326"/>
          </a:xfrm>
          <a:prstGeom prst="rect">
            <a:avLst/>
          </a:prstGeom>
        </p:spPr>
      </p:pic>
      <p:cxnSp>
        <p:nvCxnSpPr>
          <p:cNvPr id="8" name="Straight Arrow Connector 7"/>
          <p:cNvCxnSpPr/>
          <p:nvPr/>
        </p:nvCxnSpPr>
        <p:spPr>
          <a:xfrm flipH="1">
            <a:off x="2660806" y="4293182"/>
            <a:ext cx="1209457" cy="2015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 flipH="1">
            <a:off x="6985833" y="5695240"/>
            <a:ext cx="1209457" cy="20156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211878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effectLst/>
              </a:rPr>
              <a:t>Magnetic fields at progenitor are </a:t>
            </a:r>
            <a:r>
              <a:rPr lang="en-US" sz="4000" b="1" i="1" dirty="0" smtClean="0">
                <a:effectLst/>
              </a:rPr>
              <a:t>not</a:t>
            </a:r>
            <a:r>
              <a:rPr lang="en-US" sz="4000" dirty="0" smtClean="0">
                <a:effectLst/>
              </a:rPr>
              <a:t> always sufficient</a:t>
            </a:r>
            <a:endParaRPr lang="en-US" sz="4000" dirty="0">
              <a:effectLst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65269" r="-65269"/>
          <a:stretch>
            <a:fillRect/>
          </a:stretch>
        </p:blipFill>
        <p:spPr>
          <a:xfrm>
            <a:off x="2727040" y="2406337"/>
            <a:ext cx="7770813" cy="3657600"/>
          </a:xfrm>
        </p:spPr>
      </p:pic>
      <p:sp>
        <p:nvSpPr>
          <p:cNvPr id="5" name="TextBox 4"/>
          <p:cNvSpPr txBox="1"/>
          <p:nvPr/>
        </p:nvSpPr>
        <p:spPr>
          <a:xfrm>
            <a:off x="4536088" y="6183350"/>
            <a:ext cx="46079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Stellar Tidal Disruption Jets (J1644) Giannios &amp; Metzger 2011; Bloom et al. 2011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7045" y="5998684"/>
            <a:ext cx="396151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binary neutron star mergers: </a:t>
            </a:r>
          </a:p>
          <a:p>
            <a:r>
              <a:rPr lang="en-US" dirty="0" smtClean="0"/>
              <a:t>Short GRBs </a:t>
            </a:r>
            <a:endParaRPr lang="en-US" dirty="0"/>
          </a:p>
        </p:txBody>
      </p:sp>
      <p:pic>
        <p:nvPicPr>
          <p:cNvPr id="7" name="Picture 6" descr="Binary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5905" y="2957062"/>
            <a:ext cx="3370498" cy="25353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5233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8016"/>
            <a:ext cx="7770813" cy="1371600"/>
          </a:xfrm>
        </p:spPr>
        <p:txBody>
          <a:bodyPr/>
          <a:lstStyle/>
          <a:p>
            <a:r>
              <a:rPr lang="en-US" sz="4000" dirty="0" smtClean="0">
                <a:effectLst/>
              </a:rPr>
              <a:t>Origin of magnetic fields: generated locally by the disk?</a:t>
            </a:r>
            <a:endParaRPr lang="en-US" sz="4000" dirty="0">
              <a:effectLst/>
            </a:endParaRPr>
          </a:p>
        </p:txBody>
      </p:sp>
      <p:pic>
        <p:nvPicPr>
          <p:cNvPr id="4" name="Content Placeholder 3" descr="Sketch1.ps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87472" r="-87472"/>
          <a:stretch>
            <a:fillRect/>
          </a:stretch>
        </p:blipFill>
        <p:spPr>
          <a:xfrm rot="5400000">
            <a:off x="-2056606" y="1143792"/>
            <a:ext cx="7770813" cy="3657600"/>
          </a:xfrm>
        </p:spPr>
      </p:pic>
      <p:pic>
        <p:nvPicPr>
          <p:cNvPr id="5" name="Picture 4" descr="Sketch2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386500" y="2742994"/>
            <a:ext cx="2583265" cy="3343048"/>
          </a:xfrm>
          <a:prstGeom prst="rect">
            <a:avLst/>
          </a:prstGeom>
        </p:spPr>
      </p:pic>
      <p:pic>
        <p:nvPicPr>
          <p:cNvPr id="6" name="Picture 5" descr="Sketch3.ps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264981" y="3916094"/>
            <a:ext cx="2668076" cy="3452805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871346" y="6211669"/>
            <a:ext cx="3855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/>
              <a:t>Parfrey</a:t>
            </a:r>
            <a:r>
              <a:rPr lang="en-US" dirty="0"/>
              <a:t>, Giannios, </a:t>
            </a:r>
            <a:r>
              <a:rPr lang="en-US" dirty="0" err="1" smtClean="0"/>
              <a:t>Beloborodov</a:t>
            </a:r>
            <a:r>
              <a:rPr lang="en-US" dirty="0" smtClean="0"/>
              <a:t> 2015 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62836" y="4837384"/>
            <a:ext cx="264377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Step I</a:t>
            </a:r>
          </a:p>
          <a:p>
            <a:r>
              <a:rPr lang="en-US" dirty="0" smtClean="0"/>
              <a:t>magnetic loop emerging from the disk</a:t>
            </a:r>
          </a:p>
          <a:p>
            <a:r>
              <a:rPr lang="en-US" dirty="0" smtClean="0"/>
              <a:t>loop scale ~disk scale </a:t>
            </a:r>
            <a:r>
              <a:rPr lang="en-US" dirty="0" err="1" smtClean="0"/>
              <a:t>hight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655278" y="2177072"/>
            <a:ext cx="221733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Step II</a:t>
            </a:r>
          </a:p>
          <a:p>
            <a:r>
              <a:rPr lang="en-US" dirty="0" smtClean="0"/>
              <a:t>Inner part of the loop </a:t>
            </a:r>
            <a:r>
              <a:rPr lang="en-US" dirty="0" err="1" smtClean="0"/>
              <a:t>advected</a:t>
            </a:r>
            <a:r>
              <a:rPr lang="en-US" dirty="0" smtClean="0"/>
              <a:t> to the black hole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369815" y="2921540"/>
            <a:ext cx="2217338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Step III</a:t>
            </a:r>
          </a:p>
          <a:p>
            <a:r>
              <a:rPr lang="en-US" dirty="0" smtClean="0"/>
              <a:t>Differential rotation inflates loop</a:t>
            </a:r>
          </a:p>
          <a:p>
            <a:pPr marL="285750" indent="-285750">
              <a:buFont typeface="Wingdings" charset="0"/>
              <a:buChar char="à"/>
            </a:pPr>
            <a:r>
              <a:rPr lang="en-US" dirty="0" smtClean="0">
                <a:sym typeface="Wingdings"/>
              </a:rPr>
              <a:t>field lines open</a:t>
            </a:r>
          </a:p>
          <a:p>
            <a:r>
              <a:rPr lang="en-US" dirty="0" smtClean="0">
                <a:sym typeface="Wingdings"/>
              </a:rPr>
              <a:t> jet forms</a:t>
            </a:r>
            <a:endParaRPr lang="en-US" dirty="0"/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57601" y="2177072"/>
            <a:ext cx="3854024" cy="198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1" name="Oval 10"/>
          <p:cNvSpPr/>
          <p:nvPr/>
        </p:nvSpPr>
        <p:spPr>
          <a:xfrm>
            <a:off x="4161754" y="2177072"/>
            <a:ext cx="1055739" cy="945813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216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380989" y="24902"/>
            <a:ext cx="9969500" cy="1371600"/>
          </a:xfrm>
        </p:spPr>
        <p:txBody>
          <a:bodyPr/>
          <a:lstStyle/>
          <a:p>
            <a:r>
              <a:rPr lang="en-US" sz="3600" dirty="0" smtClean="0">
                <a:effectLst/>
              </a:rPr>
              <a:t>General Relativistic MHD simulations     </a:t>
            </a:r>
            <a:br>
              <a:rPr lang="en-US" sz="3600" dirty="0" smtClean="0">
                <a:effectLst/>
              </a:rPr>
            </a:br>
            <a:r>
              <a:rPr lang="en-US" sz="2000" dirty="0" err="1" smtClean="0">
                <a:effectLst/>
              </a:rPr>
              <a:t>Parfrey</a:t>
            </a:r>
            <a:r>
              <a:rPr lang="en-US" sz="2000" dirty="0" smtClean="0">
                <a:effectLst/>
              </a:rPr>
              <a:t>, Giannios, </a:t>
            </a:r>
            <a:r>
              <a:rPr lang="en-US" sz="2000" dirty="0" err="1" smtClean="0">
                <a:effectLst/>
              </a:rPr>
              <a:t>Beloborodov</a:t>
            </a:r>
            <a:r>
              <a:rPr lang="en-US" sz="2000" dirty="0">
                <a:effectLst/>
              </a:rPr>
              <a:t> </a:t>
            </a:r>
            <a:r>
              <a:rPr lang="en-US" sz="2000" dirty="0" smtClean="0">
                <a:effectLst/>
              </a:rPr>
              <a:t>2015</a:t>
            </a:r>
            <a:endParaRPr lang="en-US" sz="2000" dirty="0">
              <a:effectLst/>
            </a:endParaRPr>
          </a:p>
        </p:txBody>
      </p:sp>
      <p:pic>
        <p:nvPicPr>
          <p:cNvPr id="8" name="Picture 7" descr="Sketcha.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2419647" y="1675382"/>
            <a:ext cx="4075309" cy="5273929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 flipH="1" flipV="1">
            <a:off x="3534833" y="5058833"/>
            <a:ext cx="2095500" cy="21167"/>
          </a:xfrm>
          <a:prstGeom prst="straightConnector1">
            <a:avLst/>
          </a:prstGeom>
          <a:ln>
            <a:solidFill>
              <a:srgbClr val="000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TextBox 2"/>
          <p:cNvSpPr txBox="1"/>
          <p:nvPr/>
        </p:nvSpPr>
        <p:spPr>
          <a:xfrm>
            <a:off x="3976638" y="5170433"/>
            <a:ext cx="16536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/>
              <a:t>V</a:t>
            </a:r>
            <a:r>
              <a:rPr lang="en-US" baseline="-25000" dirty="0" err="1" smtClean="0"/>
              <a:t>accrete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4278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Untitl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2875" y="1170176"/>
            <a:ext cx="5953125" cy="5476269"/>
          </a:xfrm>
          <a:prstGeom prst="rect">
            <a:avLst/>
          </a:prstGeom>
        </p:spPr>
      </p:pic>
      <p:pic>
        <p:nvPicPr>
          <p:cNvPr id="34" name="droppedImage.pdf"/>
          <p:cNvPicPr/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795492" y="5473899"/>
            <a:ext cx="1634133" cy="330398"/>
          </a:xfrm>
          <a:prstGeom prst="rect">
            <a:avLst/>
          </a:prstGeom>
          <a:ln w="12700">
            <a:miter lim="400000"/>
          </a:ln>
        </p:spPr>
      </p:pic>
      <p:sp>
        <p:nvSpPr>
          <p:cNvPr id="35" name="Shape 35"/>
          <p:cNvSpPr/>
          <p:nvPr/>
        </p:nvSpPr>
        <p:spPr>
          <a:xfrm>
            <a:off x="6386009" y="453048"/>
            <a:ext cx="2527102" cy="41549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>
            <a:lvl1pPr>
              <a:buSzTx/>
              <a:buNone/>
              <a:defRPr sz="3800" i="1"/>
            </a:lvl1pPr>
          </a:lstStyle>
          <a:p>
            <a:pPr lvl="0">
              <a:defRPr sz="1800" i="0">
                <a:solidFill>
                  <a:srgbClr val="000000"/>
                </a:solidFill>
              </a:defRPr>
            </a:pPr>
            <a:r>
              <a:rPr sz="2700">
                <a:solidFill>
                  <a:srgbClr val="203978"/>
                </a:solidFill>
              </a:rPr>
              <a:t>Retrograde disc</a:t>
            </a:r>
          </a:p>
        </p:txBody>
      </p:sp>
      <p:sp>
        <p:nvSpPr>
          <p:cNvPr id="36" name="Shape 36"/>
          <p:cNvSpPr/>
          <p:nvPr/>
        </p:nvSpPr>
        <p:spPr>
          <a:xfrm>
            <a:off x="6491994" y="1170176"/>
            <a:ext cx="2250282" cy="3385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spAutoFit/>
          </a:bodyPr>
          <a:lstStyle/>
          <a:p>
            <a:pPr lvl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 sz="2200">
                <a:solidFill>
                  <a:srgbClr val="203978"/>
                </a:solidFill>
              </a:rPr>
              <a:t>loop width = 2 </a:t>
            </a:r>
            <a:r>
              <a:rPr sz="2200" i="1">
                <a:solidFill>
                  <a:srgbClr val="203978"/>
                </a:solidFill>
              </a:rPr>
              <a:t>r</a:t>
            </a:r>
            <a:r>
              <a:rPr sz="2200" baseline="-5999">
                <a:solidFill>
                  <a:srgbClr val="203978"/>
                </a:solidFill>
              </a:rPr>
              <a:t>g</a:t>
            </a:r>
          </a:p>
        </p:txBody>
      </p:sp>
      <p:sp>
        <p:nvSpPr>
          <p:cNvPr id="37" name="Shape 37"/>
          <p:cNvSpPr/>
          <p:nvPr/>
        </p:nvSpPr>
        <p:spPr>
          <a:xfrm>
            <a:off x="6474005" y="892971"/>
            <a:ext cx="2321807" cy="4"/>
          </a:xfrm>
          <a:prstGeom prst="line">
            <a:avLst/>
          </a:prstGeom>
          <a:ln w="38100">
            <a:solidFill>
              <a:srgbClr val="42B3E5"/>
            </a:solidFill>
            <a:miter lim="400000"/>
          </a:ln>
        </p:spPr>
        <p:txBody>
          <a:bodyPr lIns="0" tIns="0" rIns="0" bIns="0"/>
          <a:lstStyle/>
          <a:p>
            <a:pPr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38" name="Shape 38"/>
          <p:cNvSpPr/>
          <p:nvPr/>
        </p:nvSpPr>
        <p:spPr>
          <a:xfrm>
            <a:off x="6545461" y="3911203"/>
            <a:ext cx="2223492" cy="625078"/>
          </a:xfrm>
          <a:prstGeom prst="roundRect">
            <a:avLst>
              <a:gd name="adj" fmla="val 21429"/>
            </a:avLst>
          </a:prstGeom>
          <a:solidFill>
            <a:srgbClr val="FFFFFF"/>
          </a:solidFill>
          <a:ln w="25400">
            <a:solidFill>
              <a:srgbClr val="3156A3"/>
            </a:solidFill>
            <a:miter lim="400000"/>
          </a:ln>
        </p:spPr>
        <p:txBody>
          <a:bodyPr lIns="35717" tIns="35717" rIns="35717" bIns="35717" anchor="ctr"/>
          <a:lstStyle/>
          <a:p>
            <a:pPr lvl="0" algn="ctr">
              <a:buSzTx/>
              <a:buFontTx/>
              <a:buNone/>
              <a:defRPr sz="40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9" name="Shape 39"/>
          <p:cNvSpPr/>
          <p:nvPr/>
        </p:nvSpPr>
        <p:spPr>
          <a:xfrm>
            <a:off x="6599151" y="4085243"/>
            <a:ext cx="1077218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/>
          <a:p>
            <a:pPr lvl="0">
              <a:buSzTx/>
              <a:buNone/>
              <a:defRPr sz="1800">
                <a:solidFill>
                  <a:srgbClr val="000000"/>
                </a:solidFill>
              </a:defRPr>
            </a:pPr>
            <a:r>
              <a:rPr>
                <a:solidFill>
                  <a:srgbClr val="203978"/>
                </a:solidFill>
              </a:rPr>
              <a:t>Colour: </a:t>
            </a:r>
            <a:r>
              <a:rPr i="1">
                <a:solidFill>
                  <a:srgbClr val="203978"/>
                </a:solidFill>
              </a:rPr>
              <a:t>H</a:t>
            </a:r>
            <a:r>
              <a:rPr baseline="-5999">
                <a:solidFill>
                  <a:srgbClr val="203978"/>
                </a:solidFill>
              </a:rPr>
              <a:t>ϕ</a:t>
            </a:r>
          </a:p>
        </p:txBody>
      </p:sp>
      <p:sp>
        <p:nvSpPr>
          <p:cNvPr id="40" name="Shape 40"/>
          <p:cNvSpPr/>
          <p:nvPr/>
        </p:nvSpPr>
        <p:spPr>
          <a:xfrm>
            <a:off x="7899080" y="3960227"/>
            <a:ext cx="746711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buSzTx/>
              <a:buNone/>
              <a:defRPr sz="2600">
                <a:solidFill>
                  <a:srgbClr val="CC7E2C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/>
              <a:t>positive</a:t>
            </a:r>
          </a:p>
        </p:txBody>
      </p:sp>
      <p:sp>
        <p:nvSpPr>
          <p:cNvPr id="41" name="Shape 41"/>
          <p:cNvSpPr/>
          <p:nvPr/>
        </p:nvSpPr>
        <p:spPr>
          <a:xfrm>
            <a:off x="7872460" y="4192398"/>
            <a:ext cx="80487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 algn="ctr">
              <a:buSzTx/>
              <a:buNone/>
              <a:defRPr sz="2600">
                <a:solidFill>
                  <a:srgbClr val="46A0E3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/>
              <a:t>negative</a:t>
            </a:r>
          </a:p>
        </p:txBody>
      </p:sp>
      <p:sp>
        <p:nvSpPr>
          <p:cNvPr id="42" name="Shape 42"/>
          <p:cNvSpPr/>
          <p:nvPr/>
        </p:nvSpPr>
        <p:spPr>
          <a:xfrm flipH="1">
            <a:off x="6706195" y="2384227"/>
            <a:ext cx="339328" cy="339328"/>
          </a:xfrm>
          <a:prstGeom prst="line">
            <a:avLst/>
          </a:prstGeom>
          <a:ln w="38100">
            <a:solidFill/>
            <a:miter lim="400000"/>
          </a:ln>
        </p:spPr>
        <p:txBody>
          <a:bodyPr lIns="0" tIns="0" rIns="0" bIns="0" anchor="ctr"/>
          <a:lstStyle/>
          <a:p>
            <a:pPr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3" name="Shape 43"/>
          <p:cNvSpPr/>
          <p:nvPr/>
        </p:nvSpPr>
        <p:spPr>
          <a:xfrm>
            <a:off x="7072424" y="2415391"/>
            <a:ext cx="94699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buSzTx/>
              <a:buNone/>
              <a:defRPr sz="2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203978"/>
                </a:solidFill>
              </a:rPr>
              <a:t>clockwise</a:t>
            </a:r>
          </a:p>
        </p:txBody>
      </p:sp>
      <p:sp>
        <p:nvSpPr>
          <p:cNvPr id="44" name="Shape 44"/>
          <p:cNvSpPr/>
          <p:nvPr/>
        </p:nvSpPr>
        <p:spPr>
          <a:xfrm flipH="1">
            <a:off x="6706195" y="2911078"/>
            <a:ext cx="339328" cy="339328"/>
          </a:xfrm>
          <a:prstGeom prst="line">
            <a:avLst/>
          </a:prstGeom>
          <a:ln w="38100" cap="rnd">
            <a:solidFill/>
            <a:custDash>
              <a:ds d="100000" sp="200000"/>
            </a:custDash>
            <a:miter lim="400000"/>
          </a:ln>
        </p:spPr>
        <p:txBody>
          <a:bodyPr lIns="35717" tIns="35717" rIns="35717" bIns="35717" anchor="ctr"/>
          <a:lstStyle/>
          <a:p>
            <a:pPr defTabSz="321457">
              <a:defRPr sz="1200">
                <a:solidFill>
                  <a:srgbClr val="000000"/>
                </a:solidFill>
                <a:latin typeface="Helvetica"/>
                <a:ea typeface="Helvetica"/>
                <a:cs typeface="Helvetica"/>
                <a:sym typeface="Helvetica"/>
              </a:defRPr>
            </a:pPr>
            <a:endParaRPr/>
          </a:p>
        </p:txBody>
      </p:sp>
      <p:sp>
        <p:nvSpPr>
          <p:cNvPr id="45" name="Shape 45"/>
          <p:cNvSpPr/>
          <p:nvPr/>
        </p:nvSpPr>
        <p:spPr>
          <a:xfrm>
            <a:off x="7072313" y="2942242"/>
            <a:ext cx="1389390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buSzTx/>
              <a:buNone/>
              <a:defRPr sz="26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>
                <a:solidFill>
                  <a:srgbClr val="203978"/>
                </a:solidFill>
              </a:rPr>
              <a:t>anti-clockwise</a:t>
            </a:r>
          </a:p>
        </p:txBody>
      </p:sp>
      <p:sp>
        <p:nvSpPr>
          <p:cNvPr id="46" name="Shape 46"/>
          <p:cNvSpPr/>
          <p:nvPr/>
        </p:nvSpPr>
        <p:spPr>
          <a:xfrm>
            <a:off x="6822281" y="1933187"/>
            <a:ext cx="1361889" cy="2769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buSzTx/>
              <a:buNone/>
              <a:defRPr sz="2600">
                <a:solidFill>
                  <a:srgbClr val="FC7524"/>
                </a:solidFill>
              </a:defRPr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800"/>
              <a:t>loop direction</a:t>
            </a:r>
          </a:p>
        </p:txBody>
      </p:sp>
      <p:pic>
        <p:nvPicPr>
          <p:cNvPr id="47" name="pasted-image.pdf"/>
          <p:cNvPicPr/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509079" y="4833751"/>
            <a:ext cx="2143126" cy="330399"/>
          </a:xfrm>
          <a:prstGeom prst="rect">
            <a:avLst/>
          </a:prstGeom>
          <a:ln w="12700">
            <a:miter lim="400000"/>
          </a:ln>
        </p:spPr>
      </p:pic>
      <p:sp>
        <p:nvSpPr>
          <p:cNvPr id="48" name="Shape 48"/>
          <p:cNvSpPr/>
          <p:nvPr/>
        </p:nvSpPr>
        <p:spPr>
          <a:xfrm>
            <a:off x="1232028" y="337632"/>
            <a:ext cx="3005255" cy="23083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0" tIns="0" rIns="0" bIns="0" anchor="ctr">
            <a:spAutoFit/>
          </a:bodyPr>
          <a:lstStyle>
            <a:lvl1pPr>
              <a:buSzTx/>
              <a:buNone/>
              <a:defRPr sz="2200"/>
            </a:lvl1pPr>
          </a:lstStyle>
          <a:p>
            <a:pPr lvl="0">
              <a:defRPr sz="1800">
                <a:solidFill>
                  <a:srgbClr val="000000"/>
                </a:solidFill>
              </a:defRPr>
            </a:pPr>
            <a:r>
              <a:rPr sz="1500" dirty="0">
                <a:solidFill>
                  <a:srgbClr val="203978"/>
                </a:solidFill>
              </a:rPr>
              <a:t>Parfrey, Giannios, Beloborodov 2015</a:t>
            </a:r>
          </a:p>
        </p:txBody>
      </p:sp>
    </p:spTree>
    <p:extLst>
      <p:ext uri="{BB962C8B-B14F-4D97-AF65-F5344CB8AC3E}">
        <p14:creationId xmlns:p14="http://schemas.microsoft.com/office/powerpoint/2010/main" val="3178757748"/>
      </p:ext>
    </p:extLst>
  </p:cSld>
  <p:clrMapOvr>
    <a:masterClrMapping/>
  </p:clrMapOvr>
  <p:transition xmlns:p14="http://schemas.microsoft.com/office/powerpoint/2010/main" spd="med"/>
  <p:timing>
    <p:tnLst>
      <p:par>
        <p:cTn xmlns:p14="http://schemas.microsoft.com/office/powerpoint/2010/main" id="1" dur="indefinite" restart="never" fill="hold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effectLst/>
              </a:rPr>
              <a:t>The jet power</a:t>
            </a:r>
            <a:endParaRPr lang="en-US" sz="4400" dirty="0">
              <a:effectLst/>
            </a:endParaRPr>
          </a:p>
        </p:txBody>
      </p:sp>
      <p:pic>
        <p:nvPicPr>
          <p:cNvPr id="4" name="Content Placeholder 3" descr="jet_power.pdf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4869" r="-24869"/>
          <a:stretch>
            <a:fillRect/>
          </a:stretch>
        </p:blipFill>
        <p:spPr>
          <a:xfrm>
            <a:off x="812970" y="2270266"/>
            <a:ext cx="7770813" cy="3657600"/>
          </a:xfrm>
        </p:spPr>
      </p:pic>
    </p:spTree>
    <p:extLst>
      <p:ext uri="{BB962C8B-B14F-4D97-AF65-F5344CB8AC3E}">
        <p14:creationId xmlns:p14="http://schemas.microsoft.com/office/powerpoint/2010/main" val="17882675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Rectangle 2"/>
          <p:cNvSpPr>
            <a:spLocks noGrp="1" noChangeArrowheads="1"/>
          </p:cNvSpPr>
          <p:nvPr>
            <p:ph type="title"/>
          </p:nvPr>
        </p:nvSpPr>
        <p:spPr>
          <a:xfrm>
            <a:off x="6248400" y="2179497"/>
            <a:ext cx="2590800" cy="609600"/>
          </a:xfrm>
        </p:spPr>
        <p:txBody>
          <a:bodyPr/>
          <a:lstStyle/>
          <a:p>
            <a:pPr eaLnBrk="1" hangingPunct="1"/>
            <a:r>
              <a:rPr lang="en-US" sz="2400" dirty="0"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gamma-ray bursts </a:t>
            </a:r>
            <a:endParaRPr lang="bg-BG" sz="2400" dirty="0">
              <a:solidFill>
                <a:schemeClr val="tx1"/>
              </a:solidFill>
              <a:effectLst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2530" name="Text Box 5"/>
          <p:cNvSpPr txBox="1">
            <a:spLocks noChangeArrowheads="1"/>
          </p:cNvSpPr>
          <p:nvPr/>
        </p:nvSpPr>
        <p:spPr bwMode="auto">
          <a:xfrm>
            <a:off x="381000" y="402901"/>
            <a:ext cx="84582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3600" dirty="0"/>
              <a:t>Relativistic </a:t>
            </a:r>
            <a:r>
              <a:rPr lang="en-US" sz="3600" dirty="0" smtClean="0"/>
              <a:t>jets</a:t>
            </a:r>
            <a:r>
              <a:rPr lang="en-US" sz="3600" dirty="0"/>
              <a:t> </a:t>
            </a:r>
            <a:r>
              <a:rPr lang="en-US" sz="3600" dirty="0" smtClean="0"/>
              <a:t>from black holes are </a:t>
            </a:r>
            <a:r>
              <a:rPr lang="en-US" sz="3600" i="1" dirty="0" smtClean="0"/>
              <a:t>ubiquitous </a:t>
            </a:r>
            <a:endParaRPr lang="en-US" sz="3600" i="1" dirty="0"/>
          </a:p>
        </p:txBody>
      </p:sp>
      <p:sp>
        <p:nvSpPr>
          <p:cNvPr id="22531" name="Text Box 7"/>
          <p:cNvSpPr txBox="1">
            <a:spLocks noChangeArrowheads="1"/>
          </p:cNvSpPr>
          <p:nvPr/>
        </p:nvSpPr>
        <p:spPr bwMode="auto">
          <a:xfrm>
            <a:off x="381000" y="2286000"/>
            <a:ext cx="358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/>
              <a:t>jets in galactic centers</a:t>
            </a:r>
          </a:p>
        </p:txBody>
      </p:sp>
      <p:sp>
        <p:nvSpPr>
          <p:cNvPr id="22532" name="TextBox 16"/>
          <p:cNvSpPr txBox="1">
            <a:spLocks noChangeArrowheads="1"/>
          </p:cNvSpPr>
          <p:nvPr/>
        </p:nvSpPr>
        <p:spPr bwMode="auto">
          <a:xfrm>
            <a:off x="3657600" y="2286000"/>
            <a:ext cx="2209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/>
              <a:t>X-ray binaries</a:t>
            </a:r>
          </a:p>
        </p:txBody>
      </p:sp>
      <p:pic>
        <p:nvPicPr>
          <p:cNvPr id="22533" name="Picture 17" descr="GRBs"/>
          <p:cNvPicPr>
            <a:picLocks noGrp="1" noChangeArrowheads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400800" y="3200400"/>
            <a:ext cx="2286000" cy="1828800"/>
          </a:xfrm>
        </p:spPr>
      </p:pic>
      <p:pic>
        <p:nvPicPr>
          <p:cNvPr id="22534" name="Picture 11" descr="XRBs"/>
          <p:cNvPicPr>
            <a:picLocks noGrp="1" noChangeArrowheads="1"/>
          </p:cNvPicPr>
          <p:nvPr>
            <p:ph sz="quarter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532188" y="3200400"/>
            <a:ext cx="2286000" cy="1828800"/>
          </a:xfrm>
        </p:spPr>
      </p:pic>
      <p:pic>
        <p:nvPicPr>
          <p:cNvPr id="22535" name="Picture 12" descr="AGN"/>
          <p:cNvPicPr>
            <a:picLocks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2775" y="3200400"/>
            <a:ext cx="2286000" cy="182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TextBox 8"/>
          <p:cNvSpPr txBox="1">
            <a:spLocks noChangeArrowheads="1"/>
          </p:cNvSpPr>
          <p:nvPr/>
        </p:nvSpPr>
        <p:spPr bwMode="auto">
          <a:xfrm>
            <a:off x="609600" y="4691063"/>
            <a:ext cx="28956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>
                <a:solidFill>
                  <a:schemeClr val="bg1"/>
                </a:solidFill>
              </a:rPr>
              <a:t>M87; NASA/Hubble</a:t>
            </a:r>
          </a:p>
        </p:txBody>
      </p:sp>
      <p:sp>
        <p:nvSpPr>
          <p:cNvPr id="22537" name="TextBox 12"/>
          <p:cNvSpPr txBox="1">
            <a:spLocks noChangeArrowheads="1"/>
          </p:cNvSpPr>
          <p:nvPr/>
        </p:nvSpPr>
        <p:spPr bwMode="auto">
          <a:xfrm>
            <a:off x="914400" y="5486400"/>
            <a:ext cx="2057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/>
              <a:t>M</a:t>
            </a:r>
            <a:r>
              <a:rPr lang="en-US" sz="2400" baseline="-25000"/>
              <a:t>BH</a:t>
            </a:r>
            <a:r>
              <a:rPr lang="en-US" sz="2400"/>
              <a:t>~10</a:t>
            </a:r>
            <a:r>
              <a:rPr lang="en-US" sz="2400" baseline="30000"/>
              <a:t>9</a:t>
            </a:r>
            <a:r>
              <a:rPr lang="en-US" sz="2400"/>
              <a:t>M</a:t>
            </a:r>
            <a:r>
              <a:rPr lang="en-US" sz="2400" baseline="-25000">
                <a:latin typeface="Wingdings" charset="0"/>
                <a:cs typeface="Wingdings" charset="0"/>
              </a:rPr>
              <a:t></a:t>
            </a:r>
            <a:endParaRPr lang="en-US" sz="2400" baseline="-25000"/>
          </a:p>
        </p:txBody>
      </p:sp>
      <p:sp>
        <p:nvSpPr>
          <p:cNvPr id="22538" name="TextBox 13"/>
          <p:cNvSpPr txBox="1">
            <a:spLocks noChangeArrowheads="1"/>
          </p:cNvSpPr>
          <p:nvPr/>
        </p:nvSpPr>
        <p:spPr bwMode="auto">
          <a:xfrm>
            <a:off x="3962400" y="5486400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/>
              <a:t>~10M</a:t>
            </a:r>
            <a:r>
              <a:rPr lang="en-US" sz="2400" baseline="-25000">
                <a:latin typeface="Wingdings" charset="0"/>
                <a:cs typeface="Wingdings" charset="0"/>
              </a:rPr>
              <a:t></a:t>
            </a:r>
            <a:endParaRPr lang="en-US" sz="2400" baseline="-25000"/>
          </a:p>
        </p:txBody>
      </p:sp>
      <p:sp>
        <p:nvSpPr>
          <p:cNvPr id="22539" name="TextBox 14"/>
          <p:cNvSpPr txBox="1">
            <a:spLocks noChangeArrowheads="1"/>
          </p:cNvSpPr>
          <p:nvPr/>
        </p:nvSpPr>
        <p:spPr bwMode="auto">
          <a:xfrm>
            <a:off x="6934200" y="5486400"/>
            <a:ext cx="16002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/>
              <a:t>~3M</a:t>
            </a:r>
            <a:r>
              <a:rPr lang="en-US" sz="2400" baseline="-25000">
                <a:latin typeface="Wingdings" charset="0"/>
                <a:cs typeface="Wingdings" charset="0"/>
              </a:rPr>
              <a:t></a:t>
            </a:r>
            <a:endParaRPr lang="en-US" sz="2400" baseline="-25000"/>
          </a:p>
        </p:txBody>
      </p:sp>
      <p:sp>
        <p:nvSpPr>
          <p:cNvPr id="22540" name="TextBox 15"/>
          <p:cNvSpPr txBox="1">
            <a:spLocks noChangeArrowheads="1"/>
          </p:cNvSpPr>
          <p:nvPr/>
        </p:nvSpPr>
        <p:spPr bwMode="auto">
          <a:xfrm>
            <a:off x="228600" y="5943600"/>
            <a:ext cx="8153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/>
              <a:t>Power~10</a:t>
            </a:r>
            <a:r>
              <a:rPr lang="en-US" sz="2400" baseline="30000"/>
              <a:t>44</a:t>
            </a:r>
            <a:r>
              <a:rPr lang="en-US" sz="2400"/>
              <a:t>...10</a:t>
            </a:r>
            <a:r>
              <a:rPr lang="en-US" sz="2400" baseline="30000"/>
              <a:t>49</a:t>
            </a:r>
            <a:r>
              <a:rPr lang="en-US" sz="2400"/>
              <a:t>erg/s           ~10</a:t>
            </a:r>
            <a:r>
              <a:rPr lang="en-US" sz="2400" baseline="30000"/>
              <a:t>38</a:t>
            </a:r>
            <a:r>
              <a:rPr lang="en-US" sz="2400"/>
              <a:t>erg/s                       ~10</a:t>
            </a:r>
            <a:r>
              <a:rPr lang="en-US" sz="2400" baseline="30000"/>
              <a:t>52</a:t>
            </a:r>
            <a:r>
              <a:rPr lang="en-US" sz="2400"/>
              <a:t>erg/s</a:t>
            </a:r>
            <a:endParaRPr lang="en-US" sz="2400" baseline="30000"/>
          </a:p>
        </p:txBody>
      </p:sp>
    </p:spTree>
    <p:extLst>
      <p:ext uri="{BB962C8B-B14F-4D97-AF65-F5344CB8AC3E}">
        <p14:creationId xmlns:p14="http://schemas.microsoft.com/office/powerpoint/2010/main" val="2187134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effectLst/>
              </a:rPr>
              <a:t>A powerful jet</a:t>
            </a:r>
            <a:endParaRPr lang="en-US" sz="4400" dirty="0">
              <a:effectLst/>
            </a:endParaRPr>
          </a:p>
        </p:txBody>
      </p:sp>
      <p:graphicFrame>
        <p:nvGraphicFramePr>
          <p:cNvPr id="4" name="Content Placeholder 3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val="2061103022"/>
              </p:ext>
            </p:extLst>
          </p:nvPr>
        </p:nvGraphicFramePr>
        <p:xfrm>
          <a:off x="1774825" y="2293938"/>
          <a:ext cx="6064250" cy="30083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36" name="Equation" r:id="rId3" imgW="3327400" imgH="1651000" progId="Equation.3">
                  <p:embed/>
                </p:oleObj>
              </mc:Choice>
              <mc:Fallback>
                <p:oleObj name="Equation" r:id="rId3" imgW="3327400" imgH="1651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1774825" y="2293938"/>
                        <a:ext cx="6064250" cy="30083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Oval 4"/>
          <p:cNvSpPr/>
          <p:nvPr/>
        </p:nvSpPr>
        <p:spPr>
          <a:xfrm>
            <a:off x="2887977" y="4308691"/>
            <a:ext cx="438488" cy="1012919"/>
          </a:xfrm>
          <a:prstGeom prst="ellipse">
            <a:avLst/>
          </a:prstGeom>
          <a:blipFill dpi="0" rotWithShape="1">
            <a:blip r:embed="rId5">
              <a:alphaModFix amt="0"/>
              <a:duotone>
                <a:schemeClr val="accent1">
                  <a:shade val="40000"/>
                  <a:satMod val="120000"/>
                </a:schemeClr>
                <a:schemeClr val="accent1">
                  <a:tint val="70000"/>
                  <a:satMod val="300000"/>
                  <a:lumMod val="110000"/>
                </a:schemeClr>
              </a:duotone>
            </a:blip>
            <a:srcRect/>
            <a:tile tx="0" ty="0" sx="50000" sy="50000" flip="none" algn="tl"/>
          </a:blip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/>
          <p:cNvSpPr/>
          <p:nvPr/>
        </p:nvSpPr>
        <p:spPr>
          <a:xfrm>
            <a:off x="3342777" y="4219203"/>
            <a:ext cx="573380" cy="1102407"/>
          </a:xfrm>
          <a:prstGeom prst="ellipse">
            <a:avLst/>
          </a:prstGeom>
          <a:blipFill dpi="0" rotWithShape="1">
            <a:blip r:embed="rId5">
              <a:alphaModFix amt="0"/>
              <a:duotone>
                <a:schemeClr val="accent1">
                  <a:shade val="40000"/>
                  <a:satMod val="120000"/>
                </a:schemeClr>
                <a:schemeClr val="accent1">
                  <a:tint val="70000"/>
                  <a:satMod val="300000"/>
                  <a:lumMod val="110000"/>
                </a:schemeClr>
              </a:duotone>
            </a:blip>
            <a:srcRect/>
            <a:tile tx="0" ty="0" sx="50000" sy="50000" flip="none" algn="tl"/>
          </a:blipFill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57045" y="5661964"/>
            <a:ext cx="689485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For </a:t>
            </a:r>
            <a:r>
              <a:rPr lang="en-US" sz="2800" i="1" dirty="0" smtClean="0"/>
              <a:t>retrograde </a:t>
            </a:r>
            <a:r>
              <a:rPr lang="en-US" sz="2800" dirty="0" smtClean="0"/>
              <a:t>orbits </a:t>
            </a:r>
            <a:r>
              <a:rPr lang="en-US" sz="2800" i="1" dirty="0" err="1" smtClean="0"/>
              <a:t>r</a:t>
            </a:r>
            <a:r>
              <a:rPr lang="en-US" sz="2800" baseline="-25000" dirty="0" err="1" smtClean="0"/>
              <a:t>isco</a:t>
            </a:r>
            <a:r>
              <a:rPr lang="en-US" sz="2800" dirty="0" smtClean="0"/>
              <a:t>/</a:t>
            </a:r>
            <a:r>
              <a:rPr lang="en-US" sz="2800" i="1" dirty="0" smtClean="0"/>
              <a:t>r</a:t>
            </a:r>
            <a:r>
              <a:rPr lang="en-US" sz="2800" baseline="-25000" dirty="0" smtClean="0"/>
              <a:t>g</a:t>
            </a:r>
            <a:r>
              <a:rPr lang="en-US" sz="2800" dirty="0" smtClean="0"/>
              <a:t>~10 and </a:t>
            </a:r>
            <a:r>
              <a:rPr lang="en-US" sz="2800" i="1" dirty="0" smtClean="0"/>
              <a:t>thick</a:t>
            </a:r>
            <a:r>
              <a:rPr lang="en-US" sz="2800" dirty="0" smtClean="0"/>
              <a:t> </a:t>
            </a:r>
          </a:p>
          <a:p>
            <a:r>
              <a:rPr lang="en-US" sz="2800" dirty="0" smtClean="0"/>
              <a:t>H/r~1 disks the jet power reaches</a:t>
            </a:r>
            <a:endParaRPr lang="en-US" sz="2800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617444754"/>
              </p:ext>
            </p:extLst>
          </p:nvPr>
        </p:nvGraphicFramePr>
        <p:xfrm>
          <a:off x="6575523" y="5728369"/>
          <a:ext cx="1801115" cy="95583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637" name="Equation" r:id="rId6" imgW="622300" imgH="330200" progId="Equation.3">
                  <p:embed/>
                </p:oleObj>
              </mc:Choice>
              <mc:Fallback>
                <p:oleObj name="Equation" r:id="rId6" imgW="622300" imgH="3302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6575523" y="5728369"/>
                        <a:ext cx="1801115" cy="95583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Rectangle 2"/>
          <p:cNvSpPr/>
          <p:nvPr/>
        </p:nvSpPr>
        <p:spPr>
          <a:xfrm>
            <a:off x="422264" y="5339834"/>
            <a:ext cx="37909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 sz="1800">
                <a:solidFill>
                  <a:srgbClr val="000000"/>
                </a:solidFill>
              </a:defRPr>
            </a:pPr>
            <a:r>
              <a:rPr lang="en-US" dirty="0" err="1">
                <a:solidFill>
                  <a:srgbClr val="203978"/>
                </a:solidFill>
              </a:rPr>
              <a:t>Parfrey</a:t>
            </a:r>
            <a:r>
              <a:rPr lang="en-US" dirty="0">
                <a:solidFill>
                  <a:srgbClr val="203978"/>
                </a:solidFill>
              </a:rPr>
              <a:t>, Giannios, </a:t>
            </a:r>
            <a:r>
              <a:rPr lang="en-US" dirty="0" err="1">
                <a:solidFill>
                  <a:srgbClr val="203978"/>
                </a:solidFill>
              </a:rPr>
              <a:t>Beloborodov</a:t>
            </a:r>
            <a:r>
              <a:rPr lang="en-US" dirty="0">
                <a:solidFill>
                  <a:srgbClr val="203978"/>
                </a:solidFill>
              </a:rPr>
              <a:t> 2015</a:t>
            </a:r>
          </a:p>
        </p:txBody>
      </p:sp>
    </p:spTree>
    <p:extLst>
      <p:ext uri="{BB962C8B-B14F-4D97-AF65-F5344CB8AC3E}">
        <p14:creationId xmlns:p14="http://schemas.microsoft.com/office/powerpoint/2010/main" val="605776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images.jpeg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38524" r="-38524"/>
          <a:stretch>
            <a:fillRect/>
          </a:stretch>
        </p:blipFill>
        <p:spPr/>
      </p:pic>
      <p:sp>
        <p:nvSpPr>
          <p:cNvPr id="4" name="Title 1"/>
          <p:cNvSpPr txBox="1">
            <a:spLocks/>
          </p:cNvSpPr>
          <p:nvPr/>
        </p:nvSpPr>
        <p:spPr>
          <a:xfrm>
            <a:off x="838200" y="159164"/>
            <a:ext cx="7770813" cy="13716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Part II: </a:t>
            </a:r>
            <a:br>
              <a:rPr lang="en-US" sz="4400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sz="4400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jet dissipation and radiation</a:t>
            </a:r>
            <a:endParaRPr lang="en-US" sz="4400" dirty="0">
              <a:solidFill>
                <a:srgbClr val="000000"/>
              </a:solidFill>
              <a:effectLst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8759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838200" y="159164"/>
            <a:ext cx="7770813" cy="1371600"/>
          </a:xfrm>
          <a:prstGeom prst="rect">
            <a:avLst/>
          </a:prstGeom>
          <a:effectLst/>
        </p:spPr>
        <p:txBody>
          <a:bodyPr vert="horz" lIns="91440" tIns="45720" rIns="91440" bIns="4572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4400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Part II: </a:t>
            </a:r>
            <a:br>
              <a:rPr lang="en-US" sz="4400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sz="4400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jet dissipation and radiation</a:t>
            </a:r>
            <a:endParaRPr lang="en-US" sz="4400" dirty="0">
              <a:solidFill>
                <a:srgbClr val="000000"/>
              </a:solidFill>
              <a:effectLst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" name="Text Box 3"/>
          <p:cNvSpPr txBox="1">
            <a:spLocks noChangeArrowheads="1"/>
          </p:cNvSpPr>
          <p:nvPr/>
        </p:nvSpPr>
        <p:spPr bwMode="auto">
          <a:xfrm>
            <a:off x="8095455" y="4126756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rtl="1" eaLnBrk="1" hangingPunct="1"/>
            <a:endParaRPr lang="en-US"/>
          </a:p>
        </p:txBody>
      </p:sp>
      <p:sp>
        <p:nvSpPr>
          <p:cNvPr id="7" name="Text Box 34"/>
          <p:cNvSpPr txBox="1">
            <a:spLocks noChangeArrowheads="1"/>
          </p:cNvSpPr>
          <p:nvPr/>
        </p:nvSpPr>
        <p:spPr bwMode="auto">
          <a:xfrm>
            <a:off x="7114148" y="1822275"/>
            <a:ext cx="184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>
              <a:defRPr/>
            </a:pPr>
            <a:endParaRPr lang="en-US" dirty="0">
              <a:solidFill>
                <a:srgbClr val="0000FF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8" name="Text Box 44"/>
          <p:cNvSpPr txBox="1">
            <a:spLocks noChangeArrowheads="1"/>
          </p:cNvSpPr>
          <p:nvPr/>
        </p:nvSpPr>
        <p:spPr bwMode="auto">
          <a:xfrm>
            <a:off x="1853405" y="3308448"/>
            <a:ext cx="1828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rtl="1" eaLnBrk="1" hangingPunct="1"/>
            <a:r>
              <a:rPr lang="en-US" sz="2400" dirty="0"/>
              <a:t>a</a:t>
            </a:r>
            <a:r>
              <a:rPr lang="en-US" sz="2400" dirty="0" smtClean="0"/>
              <a:t>cceleration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9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096311" y="4977626"/>
            <a:ext cx="325278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4453164"/>
              </p:ext>
            </p:extLst>
          </p:nvPr>
        </p:nvGraphicFramePr>
        <p:xfrm>
          <a:off x="534936" y="4516487"/>
          <a:ext cx="1984375" cy="7794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66" name="Equation" r:id="rId4" imgW="1295400" imgH="508000" progId="Equation.3">
                  <p:embed/>
                </p:oleObj>
              </mc:Choice>
              <mc:Fallback>
                <p:oleObj name="Equation" r:id="rId4" imgW="1295400" imgH="5080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534936" y="4516487"/>
                        <a:ext cx="1984375" cy="77946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0" y="1965439"/>
            <a:ext cx="426958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2400" dirty="0"/>
              <a:t>d</a:t>
            </a:r>
            <a:r>
              <a:rPr lang="en-US" sz="2400" dirty="0" smtClean="0"/>
              <a:t>issipation/radiation region</a:t>
            </a:r>
            <a:endParaRPr lang="en-US" sz="2400" dirty="0"/>
          </a:p>
        </p:txBody>
      </p:sp>
      <p:pic>
        <p:nvPicPr>
          <p:cNvPr id="13" name="Picture 50" descr="reco.pd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042" y="2088406"/>
            <a:ext cx="2178050" cy="281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51"/>
          <p:cNvSpPr txBox="1">
            <a:spLocks noChangeArrowheads="1"/>
          </p:cNvSpPr>
          <p:nvPr/>
        </p:nvSpPr>
        <p:spPr bwMode="auto">
          <a:xfrm>
            <a:off x="4464842" y="1782018"/>
            <a:ext cx="3657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magnetic reconnection region</a:t>
            </a:r>
          </a:p>
        </p:txBody>
      </p:sp>
      <p:cxnSp>
        <p:nvCxnSpPr>
          <p:cNvPr id="15" name="Straight Connector 14"/>
          <p:cNvCxnSpPr/>
          <p:nvPr/>
        </p:nvCxnSpPr>
        <p:spPr>
          <a:xfrm rot="16200000" flipH="1">
            <a:off x="2940842" y="3534618"/>
            <a:ext cx="2514600" cy="381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rot="5400000">
            <a:off x="4083842" y="3534618"/>
            <a:ext cx="2514600" cy="381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Explosion 1 25"/>
          <p:cNvSpPr/>
          <p:nvPr/>
        </p:nvSpPr>
        <p:spPr>
          <a:xfrm>
            <a:off x="4467933" y="3156048"/>
            <a:ext cx="228600" cy="152400"/>
          </a:xfrm>
          <a:prstGeom prst="irregularSeal1">
            <a:avLst/>
          </a:prstGeom>
          <a:solidFill>
            <a:srgbClr val="FF0000">
              <a:alpha val="51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8" name="Straight Arrow Connector 27"/>
          <p:cNvCxnSpPr/>
          <p:nvPr/>
        </p:nvCxnSpPr>
        <p:spPr>
          <a:xfrm rot="5400000" flipH="1">
            <a:off x="3819523" y="2551162"/>
            <a:ext cx="942975" cy="1095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/>
        </p:nvCxnSpPr>
        <p:spPr>
          <a:xfrm rot="5400000" flipH="1" flipV="1">
            <a:off x="4737892" y="2512268"/>
            <a:ext cx="990600" cy="1397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119936723"/>
              </p:ext>
            </p:extLst>
          </p:nvPr>
        </p:nvGraphicFramePr>
        <p:xfrm>
          <a:off x="1862138" y="2478088"/>
          <a:ext cx="1290576" cy="7199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667" name="Equation" r:id="rId7" imgW="546100" imgH="304800" progId="Equation.3">
                  <p:embed/>
                </p:oleObj>
              </mc:Choice>
              <mc:Fallback>
                <p:oleObj name="Equation" r:id="rId7" imgW="5461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1862138" y="2478088"/>
                        <a:ext cx="1290576" cy="7199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1" name="Text Box 44"/>
          <p:cNvSpPr txBox="1">
            <a:spLocks noChangeArrowheads="1"/>
          </p:cNvSpPr>
          <p:nvPr/>
        </p:nvSpPr>
        <p:spPr bwMode="auto">
          <a:xfrm>
            <a:off x="2651122" y="4645868"/>
            <a:ext cx="18288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rtl="1" eaLnBrk="1" hangingPunct="1"/>
            <a:r>
              <a:rPr lang="en-US" sz="2400" dirty="0"/>
              <a:t>l</a:t>
            </a:r>
            <a:r>
              <a:rPr lang="en-US" sz="2400" dirty="0" smtClean="0"/>
              <a:t>aunching</a:t>
            </a: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2" name="Explosion 1 31"/>
          <p:cNvSpPr/>
          <p:nvPr/>
        </p:nvSpPr>
        <p:spPr>
          <a:xfrm>
            <a:off x="4651291" y="2732186"/>
            <a:ext cx="228600" cy="152400"/>
          </a:xfrm>
          <a:prstGeom prst="irregularSeal1">
            <a:avLst/>
          </a:prstGeom>
          <a:solidFill>
            <a:srgbClr val="FF0000">
              <a:alpha val="51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Explosion 1 32"/>
          <p:cNvSpPr/>
          <p:nvPr/>
        </p:nvSpPr>
        <p:spPr>
          <a:xfrm>
            <a:off x="4676691" y="2487711"/>
            <a:ext cx="228600" cy="152400"/>
          </a:xfrm>
          <a:prstGeom prst="irregularSeal1">
            <a:avLst/>
          </a:prstGeom>
          <a:solidFill>
            <a:srgbClr val="FF0000">
              <a:alpha val="51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4" name="Explosion 1 33"/>
          <p:cNvSpPr/>
          <p:nvPr/>
        </p:nvSpPr>
        <p:spPr>
          <a:xfrm>
            <a:off x="4311566" y="2614711"/>
            <a:ext cx="228600" cy="152400"/>
          </a:xfrm>
          <a:prstGeom prst="irregularSeal1">
            <a:avLst/>
          </a:prstGeom>
          <a:solidFill>
            <a:srgbClr val="FF0000">
              <a:alpha val="51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Explosion 1 34"/>
          <p:cNvSpPr/>
          <p:nvPr/>
        </p:nvSpPr>
        <p:spPr>
          <a:xfrm>
            <a:off x="4898941" y="3075086"/>
            <a:ext cx="228600" cy="152400"/>
          </a:xfrm>
          <a:prstGeom prst="irregularSeal1">
            <a:avLst/>
          </a:prstGeom>
          <a:solidFill>
            <a:srgbClr val="FF0000">
              <a:alpha val="51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6" name="Explosion 1 35"/>
          <p:cNvSpPr/>
          <p:nvPr/>
        </p:nvSpPr>
        <p:spPr>
          <a:xfrm>
            <a:off x="4406816" y="2408336"/>
            <a:ext cx="228600" cy="152400"/>
          </a:xfrm>
          <a:prstGeom prst="irregularSeal1">
            <a:avLst/>
          </a:prstGeom>
          <a:solidFill>
            <a:srgbClr val="FF0000">
              <a:alpha val="51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674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26" grpId="0" animBg="1"/>
      <p:bldP spid="32" grpId="0" animBg="1"/>
      <p:bldP spid="33" grpId="0" animBg="1"/>
      <p:bldP spid="34" grpId="0" animBg="1"/>
      <p:bldP spid="35" grpId="0" animBg="1"/>
      <p:bldP spid="3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Large-scale jet and emission</a:t>
            </a:r>
            <a:endParaRPr lang="en-US" sz="4400" dirty="0">
              <a:solidFill>
                <a:srgbClr val="000000"/>
              </a:solidFill>
              <a:effectLst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2" name="Picture 1" descr="Sketcha.ps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780598" y="1223882"/>
            <a:ext cx="5299364" cy="6858000"/>
          </a:xfrm>
          <a:prstGeom prst="rect">
            <a:avLst/>
          </a:prstGeom>
        </p:spPr>
      </p:pic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2922494" y="2711359"/>
            <a:ext cx="3048000" cy="1857375"/>
            <a:chOff x="5638800" y="3400425"/>
            <a:chExt cx="2468563" cy="1857375"/>
          </a:xfrm>
        </p:grpSpPr>
        <p:sp>
          <p:nvSpPr>
            <p:cNvPr id="5" name="Oval 11"/>
            <p:cNvSpPr>
              <a:spLocks noChangeArrowheads="1"/>
            </p:cNvSpPr>
            <p:nvPr/>
          </p:nvSpPr>
          <p:spPr bwMode="auto">
            <a:xfrm>
              <a:off x="7399338" y="3400425"/>
              <a:ext cx="649287" cy="57626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6" name="Straight Connector 5"/>
            <p:cNvCxnSpPr/>
            <p:nvPr/>
          </p:nvCxnSpPr>
          <p:spPr>
            <a:xfrm rot="16200000" flipH="1">
              <a:off x="5044542" y="4023258"/>
              <a:ext cx="1828800" cy="6402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>
              <a:stCxn id="5" idx="7"/>
            </p:cNvCxnSpPr>
            <p:nvPr/>
          </p:nvCxnSpPr>
          <p:spPr>
            <a:xfrm rot="16200000" flipH="1" flipV="1">
              <a:off x="6872822" y="4023258"/>
              <a:ext cx="1828800" cy="6402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Oval 7"/>
            <p:cNvSpPr/>
            <p:nvPr/>
          </p:nvSpPr>
          <p:spPr>
            <a:xfrm>
              <a:off x="5880513" y="3810000"/>
              <a:ext cx="1981279" cy="60960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9" name="Oval 8"/>
            <p:cNvSpPr>
              <a:spLocks noChangeAspect="1"/>
            </p:cNvSpPr>
            <p:nvPr/>
          </p:nvSpPr>
          <p:spPr>
            <a:xfrm>
              <a:off x="5943514" y="3986212"/>
              <a:ext cx="1871994" cy="57626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0" name="Oval 9"/>
            <p:cNvSpPr>
              <a:spLocks noChangeAspect="1"/>
            </p:cNvSpPr>
            <p:nvPr/>
          </p:nvSpPr>
          <p:spPr>
            <a:xfrm>
              <a:off x="5814943" y="3617912"/>
              <a:ext cx="2109850" cy="649288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5751942" y="3402012"/>
              <a:ext cx="2228136" cy="68580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2" name="Straight Arrow Connector 11"/>
            <p:cNvCxnSpPr/>
            <p:nvPr/>
          </p:nvCxnSpPr>
          <p:spPr>
            <a:xfrm>
              <a:off x="6768939" y="4267200"/>
              <a:ext cx="210856" cy="1587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Arrow Connector 12"/>
            <p:cNvCxnSpPr/>
            <p:nvPr/>
          </p:nvCxnSpPr>
          <p:spPr>
            <a:xfrm>
              <a:off x="6781797" y="4559300"/>
              <a:ext cx="209570" cy="1587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Arrow Connector 13"/>
            <p:cNvCxnSpPr/>
            <p:nvPr/>
          </p:nvCxnSpPr>
          <p:spPr>
            <a:xfrm>
              <a:off x="6797225" y="4089400"/>
              <a:ext cx="209570" cy="1587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6821653" y="4419600"/>
              <a:ext cx="209571" cy="1587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16" name="Straight Arrow Connector 15"/>
          <p:cNvCxnSpPr>
            <a:stCxn id="11" idx="0"/>
          </p:cNvCxnSpPr>
          <p:nvPr/>
        </p:nvCxnSpPr>
        <p:spPr>
          <a:xfrm flipV="1">
            <a:off x="4437762" y="2054133"/>
            <a:ext cx="14172" cy="658813"/>
          </a:xfrm>
          <a:prstGeom prst="straightConnector1">
            <a:avLst/>
          </a:prstGeom>
          <a:ln w="76200" cmpd="tri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H="1">
            <a:off x="6057480" y="2668496"/>
            <a:ext cx="11113" cy="330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6047955" y="3201896"/>
            <a:ext cx="9525" cy="3524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>
            <a:spLocks noChangeArrowheads="1"/>
          </p:cNvSpPr>
          <p:nvPr/>
        </p:nvSpPr>
        <p:spPr bwMode="auto">
          <a:xfrm>
            <a:off x="6057480" y="2841534"/>
            <a:ext cx="1456176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 dirty="0" smtClean="0"/>
              <a:t>~hundreds </a:t>
            </a:r>
            <a:r>
              <a:rPr lang="en-US" i="1" dirty="0" err="1" smtClean="0"/>
              <a:t>R</a:t>
            </a:r>
            <a:r>
              <a:rPr lang="en-US" baseline="-25000" dirty="0" err="1" smtClean="0"/>
              <a:t>g</a:t>
            </a:r>
            <a:endParaRPr lang="en-US" baseline="-25000" dirty="0"/>
          </a:p>
        </p:txBody>
      </p:sp>
      <p:pic>
        <p:nvPicPr>
          <p:cNvPr id="3" name="Picture 2" descr="Sketcha.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4183989" y="4677619"/>
            <a:ext cx="2182878" cy="282490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880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strVal val="ppt_w*0.7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lock Arc 1"/>
          <p:cNvSpPr/>
          <p:nvPr/>
        </p:nvSpPr>
        <p:spPr>
          <a:xfrm rot="10800000">
            <a:off x="5616902" y="3368178"/>
            <a:ext cx="2307898" cy="528638"/>
          </a:xfrm>
          <a:prstGeom prst="blockArc">
            <a:avLst>
              <a:gd name="adj1" fmla="val 10890059"/>
              <a:gd name="adj2" fmla="val 21549878"/>
              <a:gd name="adj3" fmla="val 2211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3" name="Block Arc 22"/>
          <p:cNvSpPr/>
          <p:nvPr/>
        </p:nvSpPr>
        <p:spPr>
          <a:xfrm rot="10800000">
            <a:off x="5602982" y="3520578"/>
            <a:ext cx="2307898" cy="528638"/>
          </a:xfrm>
          <a:prstGeom prst="blockArc">
            <a:avLst>
              <a:gd name="adj1" fmla="val 10890059"/>
              <a:gd name="adj2" fmla="val 21549878"/>
              <a:gd name="adj3" fmla="val 2211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4" name="Block Arc 23"/>
          <p:cNvSpPr/>
          <p:nvPr/>
        </p:nvSpPr>
        <p:spPr>
          <a:xfrm rot="10800000">
            <a:off x="5602982" y="3218218"/>
            <a:ext cx="2307898" cy="528638"/>
          </a:xfrm>
          <a:prstGeom prst="blockArc">
            <a:avLst>
              <a:gd name="adj1" fmla="val 10890059"/>
              <a:gd name="adj2" fmla="val 21549878"/>
              <a:gd name="adj3" fmla="val 2211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grpSp>
        <p:nvGrpSpPr>
          <p:cNvPr id="6" name="Group 15"/>
          <p:cNvGrpSpPr>
            <a:grpSpLocks/>
          </p:cNvGrpSpPr>
          <p:nvPr/>
        </p:nvGrpSpPr>
        <p:grpSpPr bwMode="auto">
          <a:xfrm>
            <a:off x="5240664" y="2938113"/>
            <a:ext cx="3048000" cy="1857375"/>
            <a:chOff x="5638800" y="3400425"/>
            <a:chExt cx="2468563" cy="1857375"/>
          </a:xfrm>
        </p:grpSpPr>
        <p:sp>
          <p:nvSpPr>
            <p:cNvPr id="58414" name="Oval 11"/>
            <p:cNvSpPr>
              <a:spLocks noChangeArrowheads="1"/>
            </p:cNvSpPr>
            <p:nvPr/>
          </p:nvSpPr>
          <p:spPr bwMode="auto">
            <a:xfrm>
              <a:off x="7399338" y="3400425"/>
              <a:ext cx="649287" cy="576263"/>
            </a:xfrm>
            <a:prstGeom prst="ellipse">
              <a:avLst/>
            </a:pr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cxnSp>
          <p:nvCxnSpPr>
            <p:cNvPr id="8" name="Straight Connector 7"/>
            <p:cNvCxnSpPr/>
            <p:nvPr/>
          </p:nvCxnSpPr>
          <p:spPr>
            <a:xfrm rot="16200000" flipH="1">
              <a:off x="5044542" y="4023258"/>
              <a:ext cx="1828800" cy="6402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>
              <a:stCxn id="58414" idx="7"/>
            </p:cNvCxnSpPr>
            <p:nvPr/>
          </p:nvCxnSpPr>
          <p:spPr>
            <a:xfrm rot="16200000" flipH="1" flipV="1">
              <a:off x="6872822" y="4023258"/>
              <a:ext cx="1828800" cy="640284"/>
            </a:xfrm>
            <a:prstGeom prst="line">
              <a:avLst/>
            </a:prstGeom>
            <a:ln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Oval 9"/>
            <p:cNvSpPr/>
            <p:nvPr/>
          </p:nvSpPr>
          <p:spPr>
            <a:xfrm>
              <a:off x="5880513" y="3810000"/>
              <a:ext cx="1981279" cy="60960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1" name="Oval 10"/>
            <p:cNvSpPr>
              <a:spLocks noChangeAspect="1"/>
            </p:cNvSpPr>
            <p:nvPr/>
          </p:nvSpPr>
          <p:spPr>
            <a:xfrm>
              <a:off x="5943514" y="3986212"/>
              <a:ext cx="1871994" cy="576263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2" name="Oval 11"/>
            <p:cNvSpPr>
              <a:spLocks noChangeAspect="1"/>
            </p:cNvSpPr>
            <p:nvPr/>
          </p:nvSpPr>
          <p:spPr>
            <a:xfrm>
              <a:off x="5814943" y="3617912"/>
              <a:ext cx="2109850" cy="649288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3" name="Oval 12"/>
            <p:cNvSpPr>
              <a:spLocks noChangeAspect="1"/>
            </p:cNvSpPr>
            <p:nvPr/>
          </p:nvSpPr>
          <p:spPr>
            <a:xfrm>
              <a:off x="5751942" y="3402012"/>
              <a:ext cx="2228136" cy="685800"/>
            </a:xfrm>
            <a:prstGeom prst="ellipse">
              <a:avLst/>
            </a:prstGeom>
            <a:solidFill>
              <a:schemeClr val="bg1">
                <a:alpha val="0"/>
              </a:schemeClr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cxnSp>
          <p:nvCxnSpPr>
            <p:cNvPr id="14" name="Straight Arrow Connector 13"/>
            <p:cNvCxnSpPr/>
            <p:nvPr/>
          </p:nvCxnSpPr>
          <p:spPr>
            <a:xfrm>
              <a:off x="6768939" y="4267200"/>
              <a:ext cx="210856" cy="1587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/>
            <p:cNvCxnSpPr/>
            <p:nvPr/>
          </p:nvCxnSpPr>
          <p:spPr>
            <a:xfrm>
              <a:off x="6781797" y="4559300"/>
              <a:ext cx="209570" cy="1587"/>
            </a:xfrm>
            <a:prstGeom prst="straightConnector1">
              <a:avLst/>
            </a:prstGeom>
            <a:ln w="6350"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Arrow Connector 15"/>
            <p:cNvCxnSpPr/>
            <p:nvPr/>
          </p:nvCxnSpPr>
          <p:spPr>
            <a:xfrm>
              <a:off x="6797225" y="4089400"/>
              <a:ext cx="209570" cy="1587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16"/>
            <p:cNvCxnSpPr/>
            <p:nvPr/>
          </p:nvCxnSpPr>
          <p:spPr>
            <a:xfrm>
              <a:off x="6821653" y="4419600"/>
              <a:ext cx="209571" cy="1587"/>
            </a:xfrm>
            <a:prstGeom prst="straightConnector1">
              <a:avLst/>
            </a:prstGeom>
            <a:ln w="6350">
              <a:solidFill>
                <a:schemeClr val="tx1"/>
              </a:solidFill>
              <a:headEnd type="arrow"/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8369" name="Title 1"/>
          <p:cNvSpPr>
            <a:spLocks noGrp="1"/>
          </p:cNvSpPr>
          <p:nvPr>
            <p:ph type="title"/>
          </p:nvPr>
        </p:nvSpPr>
        <p:spPr>
          <a:xfrm>
            <a:off x="685800" y="248640"/>
            <a:ext cx="7770813" cy="1371600"/>
          </a:xfrm>
        </p:spPr>
        <p:txBody>
          <a:bodyPr/>
          <a:lstStyle/>
          <a:p>
            <a:r>
              <a:rPr lang="en-US" sz="4000" dirty="0" smtClean="0"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Magnetic reconnection in the jet</a:t>
            </a:r>
            <a:endParaRPr lang="en-US" sz="4000" dirty="0">
              <a:solidFill>
                <a:schemeClr val="tx1"/>
              </a:solidFill>
              <a:effectLst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387" y="1828800"/>
            <a:ext cx="4313129" cy="4732504"/>
          </a:xfrm>
        </p:spPr>
        <p:txBody>
          <a:bodyPr>
            <a:normAutofit/>
          </a:bodyPr>
          <a:lstStyle/>
          <a:p>
            <a:pPr>
              <a:defRPr/>
            </a:pPr>
            <a:endParaRPr lang="en-US" sz="2800" dirty="0" smtClean="0"/>
          </a:p>
          <a:p>
            <a:pPr>
              <a:defRPr/>
            </a:pPr>
            <a:r>
              <a:rPr lang="en-US" sz="2800" dirty="0" smtClean="0"/>
              <a:t>Jet may contain field reversals on small scale ~100 </a:t>
            </a:r>
            <a:r>
              <a:rPr lang="en-US" sz="2800" dirty="0" err="1" smtClean="0"/>
              <a:t>R</a:t>
            </a:r>
            <a:r>
              <a:rPr lang="en-US" sz="2800" baseline="-25000" dirty="0" err="1" smtClean="0"/>
              <a:t>g</a:t>
            </a:r>
            <a:endParaRPr lang="en-US" sz="2800" baseline="-25000" dirty="0" smtClean="0"/>
          </a:p>
          <a:p>
            <a:pPr>
              <a:defRPr/>
            </a:pPr>
            <a:r>
              <a:rPr lang="en-US" sz="2800" dirty="0" smtClean="0"/>
              <a:t>magnetic-reconnection  becomes effective when</a:t>
            </a:r>
            <a:r>
              <a:rPr lang="en-US" sz="2800" i="1" dirty="0" smtClean="0"/>
              <a:t>	                    		</a:t>
            </a:r>
            <a:r>
              <a:rPr lang="en-US" sz="2800" i="1" dirty="0" err="1" smtClean="0"/>
              <a:t>t</a:t>
            </a:r>
            <a:r>
              <a:rPr lang="en-US" sz="2800" baseline="-25000" dirty="0" err="1" smtClean="0"/>
              <a:t>exp</a:t>
            </a:r>
            <a:r>
              <a:rPr lang="en-US" sz="2800" dirty="0" err="1" smtClean="0"/>
              <a:t>~</a:t>
            </a:r>
            <a:r>
              <a:rPr lang="en-US" sz="2800" i="1" dirty="0" err="1" smtClean="0"/>
              <a:t>t</a:t>
            </a:r>
            <a:r>
              <a:rPr lang="en-US" sz="2800" baseline="-25000" dirty="0" err="1" smtClean="0"/>
              <a:t>rec</a:t>
            </a:r>
            <a:r>
              <a:rPr lang="en-US" sz="2800" baseline="-25000" dirty="0"/>
              <a:t> </a:t>
            </a:r>
            <a:r>
              <a:rPr lang="en-US" sz="2800" baseline="-25000" dirty="0" smtClean="0"/>
              <a:t>                        </a:t>
            </a:r>
            <a:r>
              <a:rPr lang="en-US" sz="2800" dirty="0" smtClean="0"/>
              <a:t>where </a:t>
            </a:r>
            <a:r>
              <a:rPr lang="en-US" sz="2800" dirty="0" err="1" smtClean="0"/>
              <a:t>v</a:t>
            </a:r>
            <a:r>
              <a:rPr lang="en-US" sz="2800" baseline="-25000" dirty="0" err="1" smtClean="0"/>
              <a:t>rec</a:t>
            </a:r>
            <a:r>
              <a:rPr lang="en-US" sz="2800" dirty="0"/>
              <a:t>=</a:t>
            </a:r>
            <a:r>
              <a:rPr lang="en-US" sz="2800" dirty="0" err="1" smtClean="0"/>
              <a:t>εc</a:t>
            </a:r>
            <a:endParaRPr lang="en-US" sz="2800" dirty="0" smtClean="0"/>
          </a:p>
          <a:p>
            <a:pPr>
              <a:defRPr/>
            </a:pPr>
            <a:endParaRPr lang="en-US" sz="1200" dirty="0" smtClean="0"/>
          </a:p>
        </p:txBody>
      </p:sp>
      <p:graphicFrame>
        <p:nvGraphicFramePr>
          <p:cNvPr id="58379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4426414"/>
              </p:ext>
            </p:extLst>
          </p:nvPr>
        </p:nvGraphicFramePr>
        <p:xfrm>
          <a:off x="4492517" y="5240337"/>
          <a:ext cx="4302233" cy="132096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132" name="Equation" r:id="rId3" imgW="2286000" imgH="609600" progId="Equation.3">
                  <p:embed/>
                </p:oleObj>
              </mc:Choice>
              <mc:Fallback>
                <p:oleObj name="Equation" r:id="rId3" imgW="2286000" imgH="60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92517" y="5240337"/>
                        <a:ext cx="4302233" cy="1320967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/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56" name="Straight Arrow Connector 55"/>
          <p:cNvCxnSpPr/>
          <p:nvPr/>
        </p:nvCxnSpPr>
        <p:spPr>
          <a:xfrm flipH="1">
            <a:off x="8375650" y="2910368"/>
            <a:ext cx="11113" cy="3302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8" name="Straight Arrow Connector 57"/>
          <p:cNvCxnSpPr/>
          <p:nvPr/>
        </p:nvCxnSpPr>
        <p:spPr>
          <a:xfrm flipV="1">
            <a:off x="8366125" y="3443768"/>
            <a:ext cx="9525" cy="3524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Rectangle 59"/>
          <p:cNvSpPr>
            <a:spLocks noChangeArrowheads="1"/>
          </p:cNvSpPr>
          <p:nvPr/>
        </p:nvSpPr>
        <p:spPr bwMode="auto">
          <a:xfrm>
            <a:off x="8330290" y="3083406"/>
            <a:ext cx="9217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i="1" dirty="0" smtClean="0"/>
              <a:t>~100R</a:t>
            </a:r>
            <a:r>
              <a:rPr lang="en-US" baseline="-25000" dirty="0" smtClean="0"/>
              <a:t>g</a:t>
            </a:r>
            <a:endParaRPr lang="en-US" baseline="-25000" dirty="0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6707728" y="2246183"/>
            <a:ext cx="14172" cy="658813"/>
          </a:xfrm>
          <a:prstGeom prst="straightConnector1">
            <a:avLst/>
          </a:prstGeom>
          <a:ln w="76200" cmpd="tri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87176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23" grpId="0" animBg="1"/>
      <p:bldP spid="2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Magnetic reconnection due to </a:t>
            </a:r>
            <a:br>
              <a:rPr lang="en-US" sz="4000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sz="4000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MHD </a:t>
            </a:r>
            <a:r>
              <a:rPr lang="en-US" sz="4000" dirty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instabilities in jets</a:t>
            </a:r>
          </a:p>
        </p:txBody>
      </p:sp>
      <p:sp>
        <p:nvSpPr>
          <p:cNvPr id="45061" name="TextBox 4"/>
          <p:cNvSpPr txBox="1">
            <a:spLocks noChangeArrowheads="1"/>
          </p:cNvSpPr>
          <p:nvPr/>
        </p:nvSpPr>
        <p:spPr bwMode="auto">
          <a:xfrm>
            <a:off x="457200" y="1981200"/>
            <a:ext cx="86868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M</a:t>
            </a:r>
            <a:r>
              <a:rPr lang="en-US" dirty="0" smtClean="0"/>
              <a:t>agnetized </a:t>
            </a:r>
            <a:r>
              <a:rPr lang="en-US" dirty="0"/>
              <a:t>jets </a:t>
            </a:r>
            <a:r>
              <a:rPr lang="en-US" dirty="0" smtClean="0"/>
              <a:t>may be prone </a:t>
            </a:r>
            <a:r>
              <a:rPr lang="en-US" dirty="0"/>
              <a:t>to the kink </a:t>
            </a:r>
            <a:r>
              <a:rPr lang="en-US" dirty="0" smtClean="0"/>
              <a:t>instability </a:t>
            </a:r>
            <a:endParaRPr lang="en-US" dirty="0"/>
          </a:p>
          <a:p>
            <a:pPr eaLnBrk="1" hangingPunct="1"/>
            <a:r>
              <a:rPr lang="en-US" sz="1600" dirty="0" err="1"/>
              <a:t>Eichler</a:t>
            </a:r>
            <a:r>
              <a:rPr lang="en-US" sz="1600" dirty="0"/>
              <a:t> 1993; </a:t>
            </a:r>
            <a:r>
              <a:rPr lang="en-US" sz="1600" dirty="0" err="1"/>
              <a:t>Begelman</a:t>
            </a:r>
            <a:r>
              <a:rPr lang="en-US" sz="1600" dirty="0"/>
              <a:t> 1998; Nakamura &amp; Meier 2004</a:t>
            </a:r>
            <a:r>
              <a:rPr lang="en-US" sz="1600" dirty="0" smtClean="0"/>
              <a:t>; Giannios &amp; </a:t>
            </a:r>
            <a:r>
              <a:rPr lang="en-US" sz="1600" dirty="0" err="1"/>
              <a:t>Spruit</a:t>
            </a:r>
            <a:r>
              <a:rPr lang="en-US" sz="1600" dirty="0"/>
              <a:t> 2006; Moll 2009; McKinney &amp; </a:t>
            </a:r>
            <a:r>
              <a:rPr lang="en-US" sz="1600" dirty="0" err="1"/>
              <a:t>Blandford</a:t>
            </a:r>
            <a:r>
              <a:rPr lang="en-US" sz="1600" dirty="0"/>
              <a:t> 2009; </a:t>
            </a:r>
            <a:r>
              <a:rPr lang="en-US" sz="1600" dirty="0" err="1"/>
              <a:t>Mignone</a:t>
            </a:r>
            <a:r>
              <a:rPr lang="en-US" sz="1600" dirty="0"/>
              <a:t> et al. </a:t>
            </a:r>
            <a:r>
              <a:rPr lang="en-US" sz="1600" dirty="0" smtClean="0"/>
              <a:t>2010; </a:t>
            </a:r>
            <a:r>
              <a:rPr lang="en-US" sz="1600" dirty="0" err="1" smtClean="0"/>
              <a:t>Porth</a:t>
            </a:r>
            <a:r>
              <a:rPr lang="en-US" sz="1600" dirty="0" smtClean="0"/>
              <a:t> &amp; </a:t>
            </a:r>
            <a:r>
              <a:rPr lang="en-US" sz="1600" dirty="0" err="1" smtClean="0"/>
              <a:t>Komissarov</a:t>
            </a:r>
            <a:r>
              <a:rPr lang="en-US" sz="1600" dirty="0" smtClean="0"/>
              <a:t> 2015 </a:t>
            </a:r>
            <a:endParaRPr lang="en-US" sz="1600" dirty="0"/>
          </a:p>
        </p:txBody>
      </p:sp>
      <p:sp>
        <p:nvSpPr>
          <p:cNvPr id="41989" name="TextBox 16"/>
          <p:cNvSpPr txBox="1">
            <a:spLocks noChangeArrowheads="1"/>
          </p:cNvSpPr>
          <p:nvPr/>
        </p:nvSpPr>
        <p:spPr bwMode="auto">
          <a:xfrm>
            <a:off x="1204815" y="6217802"/>
            <a:ext cx="662908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 dirty="0" err="1"/>
              <a:t>Barniol</a:t>
            </a:r>
            <a:r>
              <a:rPr lang="en-US" sz="2000" dirty="0"/>
              <a:t>-Duran, </a:t>
            </a:r>
            <a:r>
              <a:rPr lang="en-US" sz="2000" dirty="0" err="1"/>
              <a:t>Tchekhovskoy</a:t>
            </a:r>
            <a:r>
              <a:rPr lang="en-US" sz="2000" dirty="0"/>
              <a:t> &amp; Giannios </a:t>
            </a:r>
            <a:r>
              <a:rPr lang="en-US" sz="2000" dirty="0" smtClean="0"/>
              <a:t>2016, in prep.</a:t>
            </a:r>
            <a:endParaRPr lang="en-US" sz="2000" dirty="0"/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5486400" y="3124200"/>
            <a:ext cx="3403600" cy="3611563"/>
            <a:chOff x="4521200" y="3124200"/>
            <a:chExt cx="3403600" cy="3611563"/>
          </a:xfrm>
        </p:grpSpPr>
        <p:pic>
          <p:nvPicPr>
            <p:cNvPr id="45073" name="Picture 5" descr="kink.jp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521200" y="3124200"/>
              <a:ext cx="2489200" cy="3276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5074" name="TextBox 6"/>
            <p:cNvSpPr txBox="1">
              <a:spLocks noChangeArrowheads="1"/>
            </p:cNvSpPr>
            <p:nvPr/>
          </p:nvSpPr>
          <p:spPr bwMode="auto">
            <a:xfrm>
              <a:off x="5486400" y="6365875"/>
              <a:ext cx="2438400" cy="369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  <a:cs typeface="ＭＳ Ｐゴシック" charset="0"/>
                </a:defRPr>
              </a:lvl1pPr>
              <a:lvl2pPr marL="37931725" indent="-37474525"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2pPr>
              <a:lvl3pPr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3pPr>
              <a:lvl4pPr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4pPr>
              <a:lvl5pPr eaLnBrk="0" hangingPunct="0"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5pPr>
              <a:lvl6pPr marL="4572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6pPr>
              <a:lvl7pPr marL="9144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7pPr>
              <a:lvl8pPr marL="1371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8pPr>
              <a:lvl9pPr marL="18288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kink instability</a:t>
              </a:r>
            </a:p>
          </p:txBody>
        </p:sp>
        <p:cxnSp>
          <p:nvCxnSpPr>
            <p:cNvPr id="9" name="Straight Arrow Connector 8"/>
            <p:cNvCxnSpPr/>
            <p:nvPr/>
          </p:nvCxnSpPr>
          <p:spPr>
            <a:xfrm rot="5400000" flipH="1" flipV="1">
              <a:off x="5789613" y="6172200"/>
              <a:ext cx="609600" cy="3175"/>
            </a:xfrm>
            <a:prstGeom prst="straightConnector1">
              <a:avLst/>
            </a:prstGeom>
            <a:ln>
              <a:solidFill>
                <a:srgbClr val="FF0000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0" name="Rectangle 9"/>
          <p:cNvSpPr/>
          <p:nvPr/>
        </p:nvSpPr>
        <p:spPr>
          <a:xfrm>
            <a:off x="5791200" y="5791200"/>
            <a:ext cx="533400" cy="3810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3060700" y="4597400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267200" y="4633913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5718175" y="4633913"/>
            <a:ext cx="152400" cy="152400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1" name="TextBox 10"/>
          <p:cNvSpPr txBox="1">
            <a:spLocks noChangeArrowheads="1"/>
          </p:cNvSpPr>
          <p:nvPr/>
        </p:nvSpPr>
        <p:spPr bwMode="auto">
          <a:xfrm rot="-5400000">
            <a:off x="2886075" y="4321175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r</a:t>
            </a:r>
          </a:p>
        </p:txBody>
      </p:sp>
      <p:sp>
        <p:nvSpPr>
          <p:cNvPr id="13" name="TextBox 12"/>
          <p:cNvSpPr txBox="1">
            <a:spLocks noChangeArrowheads="1"/>
          </p:cNvSpPr>
          <p:nvPr/>
        </p:nvSpPr>
        <p:spPr bwMode="auto">
          <a:xfrm rot="-5400000">
            <a:off x="4073525" y="4346575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r</a:t>
            </a:r>
          </a:p>
        </p:txBody>
      </p:sp>
      <p:sp>
        <p:nvSpPr>
          <p:cNvPr id="12" name="TextBox 11"/>
          <p:cNvSpPr txBox="1">
            <a:spLocks noChangeArrowheads="1"/>
          </p:cNvSpPr>
          <p:nvPr/>
        </p:nvSpPr>
        <p:spPr bwMode="auto">
          <a:xfrm rot="-5400000">
            <a:off x="5546725" y="4371975"/>
            <a:ext cx="457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r</a:t>
            </a:r>
          </a:p>
        </p:txBody>
      </p:sp>
      <p:pic>
        <p:nvPicPr>
          <p:cNvPr id="17" name="Picture 4"/>
          <p:cNvPicPr>
            <a:picLocks noGrp="1" noChangeAspect="1" noChangeArrowheads="1"/>
          </p:cNvPicPr>
          <p:nvPr>
            <p:ph sz="quarter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90600" y="3505200"/>
            <a:ext cx="2246313" cy="2305050"/>
          </a:xfrm>
        </p:spPr>
      </p:pic>
      <p:graphicFrame>
        <p:nvGraphicFramePr>
          <p:cNvPr id="45107" name="Object 2"/>
          <p:cNvGraphicFramePr>
            <a:graphicFrameLocks noChangeAspect="1"/>
          </p:cNvGraphicFramePr>
          <p:nvPr/>
        </p:nvGraphicFramePr>
        <p:xfrm>
          <a:off x="1828800" y="4800600"/>
          <a:ext cx="215900" cy="254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05" name="Equation" r:id="rId7" imgW="139700" imgH="165100" progId="Equation.3">
                  <p:embed/>
                </p:oleObj>
              </mc:Choice>
              <mc:Fallback>
                <p:oleObj name="Equation" r:id="rId7" imgW="139700" imgH="1651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828800" y="4800600"/>
                        <a:ext cx="215900" cy="254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cxnSp>
        <p:nvCxnSpPr>
          <p:cNvPr id="20" name="Straight Arrow Connector 19"/>
          <p:cNvCxnSpPr/>
          <p:nvPr/>
        </p:nvCxnSpPr>
        <p:spPr>
          <a:xfrm rot="5400000" flipH="1" flipV="1">
            <a:off x="1764507" y="5231606"/>
            <a:ext cx="685800" cy="158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jet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08" y="3308858"/>
            <a:ext cx="8253984" cy="2462784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223737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989" grpId="0"/>
      <p:bldP spid="10" grpId="0" animBg="1"/>
      <p:bldP spid="14" grpId="0" animBg="1"/>
      <p:bldP spid="15" grpId="0" animBg="1"/>
      <p:bldP spid="16" grpId="0" animBg="1"/>
      <p:bldP spid="11" grpId="0"/>
      <p:bldP spid="13" grpId="0"/>
      <p:bldP spid="1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4"/>
          <p:cNvSpPr>
            <a:spLocks noGrp="1" noChangeArrowheads="1"/>
          </p:cNvSpPr>
          <p:nvPr>
            <p:ph type="title"/>
          </p:nvPr>
        </p:nvSpPr>
        <p:spPr>
          <a:xfrm>
            <a:off x="250825" y="466505"/>
            <a:ext cx="8785225" cy="1143000"/>
          </a:xfrm>
        </p:spPr>
        <p:txBody>
          <a:bodyPr/>
          <a:lstStyle/>
          <a:p>
            <a:pPr eaLnBrk="1" hangingPunct="1"/>
            <a:r>
              <a:rPr lang="en-US" sz="3600" dirty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3600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 promising dissipative mechanism:</a:t>
            </a:r>
            <a:br>
              <a:rPr lang="en-US" sz="3600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sz="3600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Magnetic Reconnection</a:t>
            </a:r>
            <a:endParaRPr lang="en-US" sz="1600" dirty="0">
              <a:solidFill>
                <a:srgbClr val="000000"/>
              </a:solidFill>
              <a:effectLst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Rectangle 5"/>
          <p:cNvSpPr>
            <a:spLocks noGrp="1" noChangeArrowheads="1"/>
          </p:cNvSpPr>
          <p:nvPr>
            <p:ph sz="half" idx="1"/>
          </p:nvPr>
        </p:nvSpPr>
        <p:spPr>
          <a:xfrm>
            <a:off x="150367" y="2609379"/>
            <a:ext cx="4627563" cy="3540125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An efficient convertor of magnetic energy into bulk motion, heat, energetic particles</a:t>
            </a:r>
          </a:p>
          <a:p>
            <a:pPr lvl="1" eaLnBrk="1" hangingPunct="1"/>
            <a:endParaRPr lang="en-US" sz="2000" dirty="0">
              <a:latin typeface="Times New Roman" charset="0"/>
              <a:ea typeface="ＭＳ Ｐゴシック" charset="0"/>
            </a:endParaRPr>
          </a:p>
          <a:p>
            <a:pPr lvl="1" eaLnBrk="1" hangingPunct="1"/>
            <a:r>
              <a:rPr lang="en-US" sz="2000" dirty="0">
                <a:latin typeface="Times New Roman" charset="0"/>
                <a:ea typeface="ＭＳ Ｐゴシック" charset="0"/>
              </a:rPr>
              <a:t>cold, magnetized plasma enters the reconnection region </a:t>
            </a:r>
          </a:p>
          <a:p>
            <a:pPr lvl="1" eaLnBrk="1" hangingPunct="1"/>
            <a:r>
              <a:rPr lang="en-US" sz="2000" dirty="0">
                <a:latin typeface="Times New Roman" charset="0"/>
                <a:ea typeface="ＭＳ Ｐゴシック" charset="0"/>
              </a:rPr>
              <a:t>plasma leaves the reconnection region at the </a:t>
            </a:r>
            <a:r>
              <a:rPr lang="en-US" sz="2000" dirty="0" err="1">
                <a:latin typeface="Times New Roman" charset="0"/>
                <a:ea typeface="ＭＳ Ｐゴシック" charset="0"/>
              </a:rPr>
              <a:t>Alfvén</a:t>
            </a:r>
            <a:r>
              <a:rPr lang="en-US" sz="2000" dirty="0">
                <a:latin typeface="Times New Roman" charset="0"/>
                <a:ea typeface="ＭＳ Ｐゴシック" charset="0"/>
              </a:rPr>
              <a:t> speed </a:t>
            </a:r>
            <a:r>
              <a:rPr lang="en-US" sz="2000" i="1" dirty="0" err="1">
                <a:latin typeface="Times New Roman" charset="0"/>
                <a:ea typeface="ＭＳ Ｐゴシック" charset="0"/>
              </a:rPr>
              <a:t>Γ</a:t>
            </a:r>
            <a:r>
              <a:rPr lang="en-US" sz="2000" baseline="-25000" dirty="0" err="1">
                <a:latin typeface="Times New Roman" charset="0"/>
                <a:ea typeface="ＭＳ Ｐゴシック" charset="0"/>
              </a:rPr>
              <a:t>out</a:t>
            </a:r>
            <a:r>
              <a:rPr lang="en-US" sz="2000" dirty="0">
                <a:latin typeface="Times New Roman" charset="0"/>
                <a:ea typeface="ＭＳ Ｐゴシック" charset="0"/>
              </a:rPr>
              <a:t>~(1+σ)</a:t>
            </a:r>
            <a:r>
              <a:rPr lang="en-US" sz="2000" baseline="30000" dirty="0">
                <a:latin typeface="Times New Roman" charset="0"/>
                <a:ea typeface="ＭＳ Ｐゴシック" charset="0"/>
              </a:rPr>
              <a:t>1/2</a:t>
            </a:r>
            <a:r>
              <a:rPr lang="en-US" sz="2000" dirty="0">
                <a:latin typeface="Times New Roman" charset="0"/>
                <a:ea typeface="ＭＳ Ｐゴシック" charset="0"/>
              </a:rPr>
              <a:t>&gt;1</a:t>
            </a:r>
          </a:p>
          <a:p>
            <a:pPr lvl="1" eaLnBrk="1" hangingPunct="1"/>
            <a:r>
              <a:rPr lang="en-US" sz="2000" dirty="0">
                <a:latin typeface="Times New Roman" charset="0"/>
                <a:ea typeface="ＭＳ Ｐゴシック" charset="0"/>
              </a:rPr>
              <a:t>reconnected material contains energetic 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(</a:t>
            </a:r>
            <a:r>
              <a:rPr lang="en-US" dirty="0" err="1" smtClean="0">
                <a:latin typeface="Times New Roman" charset="0"/>
                <a:ea typeface="ＭＳ Ｐゴシック" charset="0"/>
              </a:rPr>
              <a:t>nonthermal</a:t>
            </a:r>
            <a:r>
              <a:rPr lang="en-US" dirty="0" smtClean="0">
                <a:latin typeface="Times New Roman" charset="0"/>
                <a:ea typeface="ＭＳ Ｐゴシック" charset="0"/>
              </a:rPr>
              <a:t>)</a:t>
            </a:r>
            <a:r>
              <a:rPr lang="en-US" sz="2000" dirty="0" smtClean="0">
                <a:latin typeface="Times New Roman" charset="0"/>
                <a:ea typeface="ＭＳ Ｐゴシック" charset="0"/>
              </a:rPr>
              <a:t> </a:t>
            </a:r>
            <a:r>
              <a:rPr lang="en-US" sz="2000" dirty="0">
                <a:latin typeface="Times New Roman" charset="0"/>
                <a:ea typeface="ＭＳ Ｐゴシック" charset="0"/>
              </a:rPr>
              <a:t>particles </a:t>
            </a:r>
          </a:p>
        </p:txBody>
      </p:sp>
      <p:pic>
        <p:nvPicPr>
          <p:cNvPr id="48131" name="Picture 7" descr="Petschek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4928820" y="2408791"/>
            <a:ext cx="3810000" cy="2219325"/>
          </a:xfrm>
        </p:spPr>
      </p:pic>
      <p:sp>
        <p:nvSpPr>
          <p:cNvPr id="7" name="Isosceles Triangle 6"/>
          <p:cNvSpPr/>
          <p:nvPr/>
        </p:nvSpPr>
        <p:spPr>
          <a:xfrm rot="16200000">
            <a:off x="7310070" y="2745341"/>
            <a:ext cx="495300" cy="1676400"/>
          </a:xfrm>
          <a:prstGeom prst="triangle">
            <a:avLst/>
          </a:prstGeom>
          <a:solidFill>
            <a:srgbClr val="FF0000">
              <a:alpha val="52000"/>
            </a:srgbClr>
          </a:solidFill>
          <a:ln>
            <a:solidFill>
              <a:srgbClr val="FF0000">
                <a:alpha val="50000"/>
              </a:srgb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Isosceles Triangle 7"/>
          <p:cNvSpPr/>
          <p:nvPr/>
        </p:nvSpPr>
        <p:spPr>
          <a:xfrm rot="16200000">
            <a:off x="5633670" y="2745831"/>
            <a:ext cx="495300" cy="1676400"/>
          </a:xfrm>
          <a:prstGeom prst="triangle">
            <a:avLst/>
          </a:prstGeom>
          <a:solidFill>
            <a:srgbClr val="FF0000">
              <a:alpha val="52000"/>
            </a:srgbClr>
          </a:solidFill>
          <a:ln>
            <a:solidFill>
              <a:srgbClr val="FF0000">
                <a:alpha val="50000"/>
              </a:srgbClr>
            </a:solidFill>
          </a:ln>
          <a:effectLst/>
          <a:scene3d>
            <a:camera prst="orthographicFront">
              <a:rot lat="0" lon="0" rev="10800000"/>
            </a:camera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8135" name="TextBox 12"/>
          <p:cNvSpPr txBox="1">
            <a:spLocks noChangeArrowheads="1"/>
          </p:cNvSpPr>
          <p:nvPr/>
        </p:nvSpPr>
        <p:spPr bwMode="auto">
          <a:xfrm>
            <a:off x="7330708" y="2319891"/>
            <a:ext cx="60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/>
              <a:t>B</a:t>
            </a:r>
          </a:p>
        </p:txBody>
      </p:sp>
      <p:sp>
        <p:nvSpPr>
          <p:cNvPr id="48136" name="TextBox 12"/>
          <p:cNvSpPr txBox="1">
            <a:spLocks noChangeArrowheads="1"/>
          </p:cNvSpPr>
          <p:nvPr/>
        </p:nvSpPr>
        <p:spPr bwMode="auto">
          <a:xfrm>
            <a:off x="7186245" y="4191554"/>
            <a:ext cx="609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/>
              <a:t>B</a:t>
            </a:r>
          </a:p>
        </p:txBody>
      </p:sp>
      <p:sp>
        <p:nvSpPr>
          <p:cNvPr id="3" name="Regular Pentagon 2"/>
          <p:cNvSpPr/>
          <p:nvPr/>
        </p:nvSpPr>
        <p:spPr>
          <a:xfrm flipV="1">
            <a:off x="5025658" y="2921554"/>
            <a:ext cx="3384550" cy="647700"/>
          </a:xfrm>
          <a:prstGeom prst="pentagon">
            <a:avLst/>
          </a:prstGeom>
          <a:solidFill>
            <a:srgbClr val="3366FF">
              <a:alpha val="53000"/>
            </a:srgbClr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gular Pentagon 11"/>
          <p:cNvSpPr/>
          <p:nvPr/>
        </p:nvSpPr>
        <p:spPr>
          <a:xfrm>
            <a:off x="5025658" y="3594654"/>
            <a:ext cx="3384550" cy="647700"/>
          </a:xfrm>
          <a:prstGeom prst="pentagon">
            <a:avLst/>
          </a:prstGeom>
          <a:solidFill>
            <a:srgbClr val="3366FF">
              <a:alpha val="53000"/>
            </a:srgbClr>
          </a:solidFill>
          <a:ln>
            <a:solidFill>
              <a:srgbClr val="3366FF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Text Box 3"/>
          <p:cNvSpPr txBox="1">
            <a:spLocks noChangeArrowheads="1"/>
          </p:cNvSpPr>
          <p:nvPr/>
        </p:nvSpPr>
        <p:spPr bwMode="auto">
          <a:xfrm>
            <a:off x="5448382" y="2183783"/>
            <a:ext cx="184150" cy="51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algn="ctr" rtl="1" eaLnBrk="1" hangingPunct="1"/>
            <a:endParaRPr lang="en-US"/>
          </a:p>
        </p:txBody>
      </p:sp>
      <p:sp>
        <p:nvSpPr>
          <p:cNvPr id="14" name="Text Box 34"/>
          <p:cNvSpPr txBox="1">
            <a:spLocks noChangeArrowheads="1"/>
          </p:cNvSpPr>
          <p:nvPr/>
        </p:nvSpPr>
        <p:spPr bwMode="auto">
          <a:xfrm>
            <a:off x="4467075" y="1822275"/>
            <a:ext cx="1841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rtl="1">
              <a:defRPr/>
            </a:pPr>
            <a:endParaRPr lang="en-US" dirty="0">
              <a:solidFill>
                <a:srgbClr val="0000FF"/>
              </a:solidFill>
              <a:latin typeface="+mn-lt"/>
              <a:ea typeface="ＭＳ Ｐゴシック" charset="-128"/>
              <a:cs typeface="ＭＳ Ｐゴシック" charset="-128"/>
            </a:endParaRPr>
          </a:p>
        </p:txBody>
      </p:sp>
      <p:pic>
        <p:nvPicPr>
          <p:cNvPr id="15" name="Picture 1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238" y="4977626"/>
            <a:ext cx="3252787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16" name="Picture 50" descr="reco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1969" y="2088406"/>
            <a:ext cx="2178050" cy="281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extBox 51"/>
          <p:cNvSpPr txBox="1">
            <a:spLocks noChangeArrowheads="1"/>
          </p:cNvSpPr>
          <p:nvPr/>
        </p:nvSpPr>
        <p:spPr bwMode="auto">
          <a:xfrm>
            <a:off x="999926" y="1782018"/>
            <a:ext cx="3769287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 err="1" smtClean="0"/>
              <a:t>blazar</a:t>
            </a:r>
            <a:r>
              <a:rPr lang="en-US" sz="1800" dirty="0" smtClean="0"/>
              <a:t> zone</a:t>
            </a:r>
            <a:endParaRPr lang="en-US" sz="1800" dirty="0"/>
          </a:p>
        </p:txBody>
      </p:sp>
      <p:cxnSp>
        <p:nvCxnSpPr>
          <p:cNvPr id="18" name="Straight Connector 17"/>
          <p:cNvCxnSpPr/>
          <p:nvPr/>
        </p:nvCxnSpPr>
        <p:spPr>
          <a:xfrm rot="16200000" flipH="1">
            <a:off x="293769" y="3534618"/>
            <a:ext cx="2514600" cy="381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rot="5400000">
            <a:off x="1436769" y="3534618"/>
            <a:ext cx="2514600" cy="38100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Explosion 1 19"/>
          <p:cNvSpPr/>
          <p:nvPr/>
        </p:nvSpPr>
        <p:spPr>
          <a:xfrm>
            <a:off x="1820860" y="3156048"/>
            <a:ext cx="228600" cy="152400"/>
          </a:xfrm>
          <a:prstGeom prst="irregularSeal1">
            <a:avLst/>
          </a:prstGeom>
          <a:solidFill>
            <a:srgbClr val="FF0000">
              <a:alpha val="51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21" name="Straight Arrow Connector 20"/>
          <p:cNvCxnSpPr/>
          <p:nvPr/>
        </p:nvCxnSpPr>
        <p:spPr>
          <a:xfrm rot="5400000" flipH="1">
            <a:off x="1172450" y="2551162"/>
            <a:ext cx="942975" cy="10953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 rot="5400000" flipH="1" flipV="1">
            <a:off x="2090819" y="2512268"/>
            <a:ext cx="990600" cy="1397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Explosion 1 22"/>
          <p:cNvSpPr/>
          <p:nvPr/>
        </p:nvSpPr>
        <p:spPr>
          <a:xfrm>
            <a:off x="2004218" y="2732186"/>
            <a:ext cx="228600" cy="152400"/>
          </a:xfrm>
          <a:prstGeom prst="irregularSeal1">
            <a:avLst/>
          </a:prstGeom>
          <a:solidFill>
            <a:srgbClr val="FF0000">
              <a:alpha val="51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4" name="Explosion 1 23"/>
          <p:cNvSpPr/>
          <p:nvPr/>
        </p:nvSpPr>
        <p:spPr>
          <a:xfrm>
            <a:off x="2029618" y="2487711"/>
            <a:ext cx="228600" cy="152400"/>
          </a:xfrm>
          <a:prstGeom prst="irregularSeal1">
            <a:avLst/>
          </a:prstGeom>
          <a:solidFill>
            <a:srgbClr val="FF0000">
              <a:alpha val="51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5" name="Explosion 1 24"/>
          <p:cNvSpPr/>
          <p:nvPr/>
        </p:nvSpPr>
        <p:spPr>
          <a:xfrm>
            <a:off x="1664493" y="2614711"/>
            <a:ext cx="228600" cy="152400"/>
          </a:xfrm>
          <a:prstGeom prst="irregularSeal1">
            <a:avLst/>
          </a:prstGeom>
          <a:solidFill>
            <a:srgbClr val="FF0000">
              <a:alpha val="51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6" name="Explosion 1 25"/>
          <p:cNvSpPr/>
          <p:nvPr/>
        </p:nvSpPr>
        <p:spPr>
          <a:xfrm>
            <a:off x="2251868" y="3075086"/>
            <a:ext cx="228600" cy="152400"/>
          </a:xfrm>
          <a:prstGeom prst="irregularSeal1">
            <a:avLst/>
          </a:prstGeom>
          <a:solidFill>
            <a:srgbClr val="FF0000">
              <a:alpha val="51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7" name="Explosion 1 26"/>
          <p:cNvSpPr/>
          <p:nvPr/>
        </p:nvSpPr>
        <p:spPr>
          <a:xfrm>
            <a:off x="1759743" y="2408336"/>
            <a:ext cx="228600" cy="152400"/>
          </a:xfrm>
          <a:prstGeom prst="irregularSeal1">
            <a:avLst/>
          </a:prstGeom>
          <a:solidFill>
            <a:srgbClr val="FF0000">
              <a:alpha val="51000"/>
            </a:srgbClr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526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xit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3" grpId="0" animBg="1"/>
      <p:bldP spid="12" grpId="0" animBg="1"/>
      <p:bldP spid="14" grpId="0"/>
      <p:bldP spid="17" grpId="0"/>
      <p:bldP spid="20" grpId="0" animBg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>
          <a:xfrm>
            <a:off x="324857" y="67236"/>
            <a:ext cx="8579191" cy="1371600"/>
          </a:xfrm>
        </p:spPr>
        <p:txBody>
          <a:bodyPr/>
          <a:lstStyle/>
          <a:p>
            <a:r>
              <a:rPr lang="en-US" sz="3600" dirty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R</a:t>
            </a:r>
            <a:r>
              <a:rPr lang="en-US" sz="3600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econnection </a:t>
            </a:r>
            <a:r>
              <a:rPr lang="en-US" sz="3600" dirty="0" err="1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Plasmoids</a:t>
            </a:r>
            <a:r>
              <a:rPr lang="en-US" sz="3600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 = </a:t>
            </a:r>
            <a:r>
              <a:rPr lang="en-US" sz="3600" dirty="0" err="1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blazar</a:t>
            </a:r>
            <a:r>
              <a:rPr lang="en-US" sz="3600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 blobs?</a:t>
            </a:r>
            <a:endParaRPr lang="en-US" sz="2000" dirty="0">
              <a:solidFill>
                <a:srgbClr val="000000"/>
              </a:solidFill>
              <a:effectLst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54274" name="Content Placeholder 4" descr="sketch1.eps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363" b="12363"/>
          <a:stretch>
            <a:fillRect/>
          </a:stretch>
        </p:blipFill>
        <p:spPr>
          <a:xfrm>
            <a:off x="4997450" y="1503363"/>
            <a:ext cx="4038600" cy="4302125"/>
          </a:xfrm>
        </p:spPr>
      </p:pic>
      <p:sp>
        <p:nvSpPr>
          <p:cNvPr id="54275" name="Content Placeholder 5"/>
          <p:cNvSpPr>
            <a:spLocks noGrp="1"/>
          </p:cNvSpPr>
          <p:nvPr>
            <p:ph sz="half" idx="2"/>
          </p:nvPr>
        </p:nvSpPr>
        <p:spPr>
          <a:xfrm>
            <a:off x="55909" y="1863946"/>
            <a:ext cx="5251317" cy="4302125"/>
          </a:xfrm>
        </p:spPr>
        <p:txBody>
          <a:bodyPr>
            <a:normAutofit/>
          </a:bodyPr>
          <a:lstStyle/>
          <a:p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Current sheet fragments to </a:t>
            </a:r>
            <a:r>
              <a:rPr lang="en-US" sz="2400" dirty="0" err="1">
                <a:latin typeface="Times New Roman" charset="0"/>
                <a:ea typeface="ＭＳ Ｐゴシック" charset="0"/>
                <a:cs typeface="ＭＳ Ｐゴシック" charset="0"/>
              </a:rPr>
              <a:t>plasmoids</a:t>
            </a:r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1600" dirty="0" err="1">
                <a:latin typeface="Times New Roman" charset="0"/>
                <a:ea typeface="ＭＳ Ｐゴシック" charset="0"/>
                <a:cs typeface="ＭＳ Ｐゴシック" charset="0"/>
              </a:rPr>
              <a:t>Loureiro</a:t>
            </a:r>
            <a:r>
              <a:rPr lang="en-US" sz="1600" dirty="0">
                <a:latin typeface="Times New Roman" charset="0"/>
                <a:ea typeface="ＭＳ Ｐゴシック" charset="0"/>
                <a:cs typeface="ＭＳ Ｐゴシック" charset="0"/>
              </a:rPr>
              <a:t> et al. 2007; </a:t>
            </a:r>
            <a:r>
              <a:rPr lang="en-US" sz="1600" dirty="0" err="1">
                <a:latin typeface="Times New Roman" charset="0"/>
                <a:ea typeface="ＭＳ Ｐゴシック" charset="0"/>
                <a:cs typeface="ＭＳ Ｐゴシック" charset="0"/>
              </a:rPr>
              <a:t>Uzdensky</a:t>
            </a:r>
            <a:r>
              <a:rPr lang="en-US" sz="1600" dirty="0">
                <a:latin typeface="Times New Roman" charset="0"/>
                <a:ea typeface="ＭＳ Ｐゴシック" charset="0"/>
                <a:cs typeface="ＭＳ Ｐゴシック" charset="0"/>
              </a:rPr>
              <a:t> et al. 2010; </a:t>
            </a:r>
            <a:r>
              <a:rPr lang="en-US" sz="1600" dirty="0" err="1">
                <a:latin typeface="Times New Roman" charset="0"/>
                <a:ea typeface="ＭＳ Ｐゴシック" charset="0"/>
                <a:cs typeface="ＭＳ Ｐゴシック" charset="0"/>
              </a:rPr>
              <a:t>Loureiro</a:t>
            </a:r>
            <a:r>
              <a:rPr lang="en-US" sz="1600" dirty="0">
                <a:latin typeface="Times New Roman" charset="0"/>
                <a:ea typeface="ＭＳ Ｐゴシック" charset="0"/>
                <a:cs typeface="ＭＳ Ｐゴシック" charset="0"/>
              </a:rPr>
              <a:t> et al. </a:t>
            </a:r>
            <a:r>
              <a:rPr lang="en-US" sz="1600" dirty="0" smtClean="0">
                <a:latin typeface="Times New Roman" charset="0"/>
                <a:ea typeface="ＭＳ Ｐゴシック" charset="0"/>
                <a:cs typeface="ＭＳ Ｐゴシック" charset="0"/>
              </a:rPr>
              <a:t>2012+++</a:t>
            </a:r>
            <a:endParaRPr lang="en-US" sz="16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sz="12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 err="1">
                <a:latin typeface="Times New Roman" charset="0"/>
                <a:ea typeface="ＭＳ Ｐゴシック" charset="0"/>
                <a:cs typeface="ＭＳ Ｐゴシック" charset="0"/>
              </a:rPr>
              <a:t>Plasmoids</a:t>
            </a:r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 merge/grow leaving the layer at </a:t>
            </a:r>
            <a:r>
              <a:rPr lang="en-US" sz="2400" dirty="0" err="1">
                <a:latin typeface="Times New Roman" charset="0"/>
                <a:ea typeface="ＭＳ Ｐゴシック" charset="0"/>
                <a:cs typeface="ＭＳ Ｐゴシック" charset="0"/>
              </a:rPr>
              <a:t>V</a:t>
            </a:r>
            <a:r>
              <a:rPr lang="en-US" sz="2400" baseline="-25000" dirty="0" err="1">
                <a:latin typeface="Times New Roman" charset="0"/>
                <a:ea typeface="ＭＳ Ｐゴシック" charset="0"/>
                <a:cs typeface="ＭＳ Ｐゴシック" charset="0"/>
              </a:rPr>
              <a:t>A</a:t>
            </a:r>
            <a:r>
              <a:rPr lang="en-US" sz="2400" dirty="0" err="1">
                <a:latin typeface="Times New Roman" charset="0"/>
                <a:ea typeface="ＭＳ Ｐゴシック" charset="0"/>
                <a:cs typeface="ＭＳ Ｐゴシック" charset="0"/>
              </a:rPr>
              <a:t>~c</a:t>
            </a:r>
            <a:endParaRPr lang="en-US" sz="24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endParaRPr lang="en-US" sz="1200" dirty="0">
              <a:latin typeface="Times New Roman" charset="0"/>
              <a:ea typeface="ＭＳ Ｐゴシック" charset="0"/>
              <a:cs typeface="ＭＳ Ｐゴシック" charset="0"/>
            </a:endParaRPr>
          </a:p>
          <a:p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The largest </a:t>
            </a:r>
            <a:r>
              <a:rPr lang="en-US" sz="2400" dirty="0" err="1" smtClean="0">
                <a:latin typeface="Times New Roman" charset="0"/>
                <a:ea typeface="ＭＳ Ｐゴシック" charset="0"/>
                <a:cs typeface="ＭＳ Ｐゴシック" charset="0"/>
              </a:rPr>
              <a:t>plasmoids</a:t>
            </a: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 can power bright/ultrafast </a:t>
            </a:r>
            <a:r>
              <a:rPr lang="en-US" sz="2400" dirty="0" err="1">
                <a:latin typeface="Times New Roman" charset="0"/>
                <a:ea typeface="ＭＳ Ｐゴシック" charset="0"/>
                <a:cs typeface="ＭＳ Ｐゴシック" charset="0"/>
              </a:rPr>
              <a:t>blazar</a:t>
            </a:r>
            <a:r>
              <a:rPr lang="en-US" sz="2400" dirty="0">
                <a:latin typeface="Times New Roman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smtClean="0">
                <a:latin typeface="Times New Roman" charset="0"/>
                <a:ea typeface="ＭＳ Ｐゴシック" charset="0"/>
                <a:cs typeface="ＭＳ Ｐゴシック" charset="0"/>
              </a:rPr>
              <a:t>flares       </a:t>
            </a:r>
            <a:r>
              <a:rPr lang="en-US" sz="1600" dirty="0" smtClean="0">
                <a:latin typeface="Times New Roman" charset="0"/>
                <a:ea typeface="ＭＳ Ｐゴシック" charset="0"/>
                <a:cs typeface="ＭＳ Ｐゴシック" charset="0"/>
              </a:rPr>
              <a:t>Giannios </a:t>
            </a:r>
            <a:r>
              <a:rPr lang="en-US" sz="1600" dirty="0">
                <a:latin typeface="Times New Roman" charset="0"/>
                <a:ea typeface="ＭＳ Ｐゴシック" charset="0"/>
                <a:cs typeface="ＭＳ Ｐゴシック" charset="0"/>
              </a:rPr>
              <a:t>2013</a:t>
            </a:r>
          </a:p>
        </p:txBody>
      </p:sp>
      <p:sp>
        <p:nvSpPr>
          <p:cNvPr id="2" name="Oval 1"/>
          <p:cNvSpPr/>
          <p:nvPr/>
        </p:nvSpPr>
        <p:spPr>
          <a:xfrm>
            <a:off x="7885113" y="3789363"/>
            <a:ext cx="552450" cy="503237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415124" y="5920933"/>
            <a:ext cx="42569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Giannios et al. 2009; 2010; Giannios </a:t>
            </a:r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555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rec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4653"/>
            <a:ext cx="9144000" cy="344194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>
                <a:effectLst/>
              </a:rPr>
              <a:t>Magnetic reconnection from </a:t>
            </a:r>
            <a:br>
              <a:rPr lang="en-US" sz="3600" dirty="0" smtClean="0">
                <a:effectLst/>
              </a:rPr>
            </a:br>
            <a:r>
              <a:rPr lang="en-US" sz="3600" dirty="0" smtClean="0">
                <a:effectLst/>
              </a:rPr>
              <a:t>first-principle simulations</a:t>
            </a:r>
            <a:r>
              <a:rPr lang="en-US" sz="3600" dirty="0">
                <a:effectLst/>
              </a:rPr>
              <a:t/>
            </a:r>
            <a:br>
              <a:rPr lang="en-US" sz="3600" dirty="0">
                <a:effectLst/>
              </a:rPr>
            </a:br>
            <a:r>
              <a:rPr lang="en-US" sz="1800" dirty="0" err="1" smtClean="0">
                <a:effectLst/>
              </a:rPr>
              <a:t>Sironi</a:t>
            </a:r>
            <a:r>
              <a:rPr lang="en-US" sz="1800" dirty="0" smtClean="0">
                <a:effectLst/>
              </a:rPr>
              <a:t> &amp; </a:t>
            </a:r>
            <a:r>
              <a:rPr lang="en-US" sz="1800" dirty="0" err="1" smtClean="0">
                <a:effectLst/>
              </a:rPr>
              <a:t>Spitkovsky</a:t>
            </a:r>
            <a:r>
              <a:rPr lang="en-US" sz="1800" dirty="0" smtClean="0">
                <a:effectLst/>
              </a:rPr>
              <a:t> 2014; </a:t>
            </a:r>
            <a:r>
              <a:rPr lang="en-US" sz="1800" dirty="0" err="1" smtClean="0">
                <a:effectLst/>
              </a:rPr>
              <a:t>Sironi</a:t>
            </a:r>
            <a:r>
              <a:rPr lang="en-US" sz="1800" dirty="0" smtClean="0">
                <a:effectLst/>
              </a:rPr>
              <a:t>, </a:t>
            </a:r>
            <a:r>
              <a:rPr lang="en-US" sz="1800" dirty="0" err="1" smtClean="0">
                <a:effectLst/>
              </a:rPr>
              <a:t>Petropoulou</a:t>
            </a:r>
            <a:r>
              <a:rPr lang="en-US" sz="1800" dirty="0" smtClean="0">
                <a:effectLst/>
              </a:rPr>
              <a:t> &amp; Giannios 2015; </a:t>
            </a:r>
            <a:br>
              <a:rPr lang="en-US" sz="1800" dirty="0" smtClean="0">
                <a:effectLst/>
              </a:rPr>
            </a:br>
            <a:r>
              <a:rPr lang="en-US" sz="1800" dirty="0" err="1" smtClean="0">
                <a:effectLst/>
              </a:rPr>
              <a:t>Sironi</a:t>
            </a:r>
            <a:r>
              <a:rPr lang="en-US" sz="1800" dirty="0" smtClean="0">
                <a:effectLst/>
              </a:rPr>
              <a:t>, Giannios &amp; </a:t>
            </a:r>
            <a:r>
              <a:rPr lang="en-US" sz="1800" dirty="0" err="1" smtClean="0">
                <a:effectLst/>
              </a:rPr>
              <a:t>Petropoulou</a:t>
            </a:r>
            <a:r>
              <a:rPr lang="en-US" sz="1800" dirty="0" smtClean="0">
                <a:effectLst/>
              </a:rPr>
              <a:t> 2016 </a:t>
            </a:r>
            <a:endParaRPr lang="en-US" sz="1800" dirty="0">
              <a:effectLst/>
            </a:endParaRPr>
          </a:p>
        </p:txBody>
      </p:sp>
      <p:cxnSp>
        <p:nvCxnSpPr>
          <p:cNvPr id="7" name="Straight Arrow Connector 6"/>
          <p:cNvCxnSpPr/>
          <p:nvPr/>
        </p:nvCxnSpPr>
        <p:spPr>
          <a:xfrm flipV="1">
            <a:off x="2872849" y="3643482"/>
            <a:ext cx="1602751" cy="15119"/>
          </a:xfrm>
          <a:prstGeom prst="straightConnector1">
            <a:avLst/>
          </a:prstGeom>
          <a:ln>
            <a:solidFill>
              <a:schemeClr val="bg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Arrow Connector 7"/>
          <p:cNvCxnSpPr/>
          <p:nvPr/>
        </p:nvCxnSpPr>
        <p:spPr>
          <a:xfrm flipV="1">
            <a:off x="2798449" y="3130690"/>
            <a:ext cx="1602751" cy="15119"/>
          </a:xfrm>
          <a:prstGeom prst="straightConnector1">
            <a:avLst/>
          </a:prstGeom>
          <a:ln>
            <a:solidFill>
              <a:srgbClr val="FFFFFF"/>
            </a:solidFill>
            <a:headEnd type="arrow"/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50472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Rectangle 1"/>
          <p:cNvSpPr>
            <a:spLocks/>
          </p:cNvSpPr>
          <p:nvPr/>
        </p:nvSpPr>
        <p:spPr bwMode="auto">
          <a:xfrm>
            <a:off x="502920" y="118587"/>
            <a:ext cx="808101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(1) Relativistic reconnection is efficient</a:t>
            </a:r>
          </a:p>
        </p:txBody>
      </p:sp>
      <p:grpSp>
        <p:nvGrpSpPr>
          <p:cNvPr id="4104" name="Group 8"/>
          <p:cNvGrpSpPr>
            <a:grpSpLocks/>
          </p:cNvGrpSpPr>
          <p:nvPr/>
        </p:nvGrpSpPr>
        <p:grpSpPr bwMode="auto">
          <a:xfrm>
            <a:off x="161449" y="1901589"/>
            <a:ext cx="4061936" cy="4923480"/>
            <a:chOff x="9" y="0"/>
            <a:chExt cx="2843" cy="3446"/>
          </a:xfrm>
        </p:grpSpPr>
        <p:grpSp>
          <p:nvGrpSpPr>
            <p:cNvPr id="4102" name="Group 6"/>
            <p:cNvGrpSpPr>
              <a:grpSpLocks/>
            </p:cNvGrpSpPr>
            <p:nvPr/>
          </p:nvGrpSpPr>
          <p:grpSpPr bwMode="auto">
            <a:xfrm>
              <a:off x="9" y="0"/>
              <a:ext cx="2843" cy="2594"/>
              <a:chOff x="9" y="0"/>
              <a:chExt cx="2843" cy="2594"/>
            </a:xfrm>
          </p:grpSpPr>
          <p:pic>
            <p:nvPicPr>
              <p:cNvPr id="4098" name="Picture 2"/>
              <p:cNvPicPr>
                <a:picLocks noChangeAspect="1"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5" y="0"/>
                <a:ext cx="2797" cy="2594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4099" name="Rectangle 3"/>
              <p:cNvSpPr>
                <a:spLocks/>
              </p:cNvSpPr>
              <p:nvPr/>
            </p:nvSpPr>
            <p:spPr bwMode="auto">
              <a:xfrm>
                <a:off x="9" y="2426"/>
                <a:ext cx="1273" cy="16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lIns="0" tIns="0" rIns="0" bIns="0"/>
              <a:lstStyle/>
              <a:p>
                <a:pPr algn="l"/>
                <a:r>
                  <a:rPr lang="en-US" sz="1300" dirty="0" smtClean="0"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 </a:t>
                </a:r>
                <a:r>
                  <a:rPr lang="en-US" sz="1300" dirty="0" err="1" smtClean="0"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Ghisellini</a:t>
                </a:r>
                <a:r>
                  <a:rPr lang="en-US" sz="1300" dirty="0" smtClean="0">
                    <a:latin typeface="Arial" charset="0"/>
                    <a:ea typeface="ＭＳ Ｐゴシック" charset="0"/>
                    <a:cs typeface="Arial" charset="0"/>
                    <a:sym typeface="Arial" charset="0"/>
                  </a:rPr>
                  <a:t> et al. 2014</a:t>
                </a:r>
                <a:endParaRPr lang="en-US" sz="1300" dirty="0">
                  <a:latin typeface="Arial" charset="0"/>
                  <a:ea typeface="ＭＳ Ｐゴシック" charset="0"/>
                  <a:cs typeface="Arial" charset="0"/>
                  <a:sym typeface="Arial" charset="0"/>
                </a:endParaRPr>
              </a:p>
            </p:txBody>
          </p:sp>
        </p:grpSp>
        <p:sp>
          <p:nvSpPr>
            <p:cNvPr id="4103" name="Rectangle 7"/>
            <p:cNvSpPr>
              <a:spLocks/>
            </p:cNvSpPr>
            <p:nvPr/>
          </p:nvSpPr>
          <p:spPr bwMode="auto">
            <a:xfrm>
              <a:off x="31" y="2692"/>
              <a:ext cx="2766" cy="75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50800" tIns="50800" rIns="50800" bIns="50800" anchor="ctr"/>
            <a:lstStyle/>
            <a:p>
              <a:pPr>
                <a:spcBef>
                  <a:spcPts val="1260"/>
                </a:spcBef>
              </a:pPr>
              <a:r>
                <a:rPr lang="en-US" sz="2000" dirty="0" err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Blazar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 phenomenology: </a:t>
              </a:r>
            </a:p>
            <a:p>
              <a:pPr>
                <a:spcBef>
                  <a:spcPts val="1260"/>
                </a:spcBef>
                <a:buClr>
                  <a:srgbClr val="FFFFFF"/>
                </a:buClr>
                <a:buSzPct val="125000"/>
                <a:buFont typeface="Arial" charset="0"/>
                <a:buChar char="•"/>
              </a:pPr>
              <a:r>
                <a:rPr lang="en-US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 </a:t>
              </a:r>
              <a:r>
                <a:rPr lang="en-US" dirty="0" err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blazars</a:t>
              </a:r>
              <a:r>
                <a:rPr lang="en-US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 are efficient emitters (radiated power ~ 10% of jet power)</a:t>
              </a:r>
            </a:p>
          </p:txBody>
        </p:sp>
      </p:grpSp>
      <p:sp>
        <p:nvSpPr>
          <p:cNvPr id="4105" name="Rectangle 9"/>
          <p:cNvSpPr>
            <a:spLocks/>
          </p:cNvSpPr>
          <p:nvPr/>
        </p:nvSpPr>
        <p:spPr bwMode="auto">
          <a:xfrm>
            <a:off x="4732021" y="5212080"/>
            <a:ext cx="4331972" cy="150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50800" tIns="50800" rIns="50800" bIns="50800" anchor="ctr"/>
          <a:lstStyle/>
          <a:p>
            <a:pPr>
              <a:spcBef>
                <a:spcPts val="1260"/>
              </a:spcBef>
            </a:pP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Relativistic reconnection:</a:t>
            </a:r>
          </a:p>
          <a:p>
            <a:pPr>
              <a:spcBef>
                <a:spcPts val="1260"/>
              </a:spcBef>
              <a:buSzPct val="125000"/>
              <a:buFont typeface="Lucida Grande" charset="0"/>
              <a:buChar char="✓"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it transfers ~ 50% of the flow energy (electron-positron plasmas) or ~ 25% (electron-proton) to the emitting particles</a:t>
            </a:r>
          </a:p>
        </p:txBody>
      </p:sp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67815" y="994410"/>
            <a:ext cx="2960372" cy="902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7713" y="2135981"/>
            <a:ext cx="4503423" cy="2264569"/>
          </a:xfrm>
          <a:prstGeom prst="rect">
            <a:avLst/>
          </a:prstGeom>
          <a:noFill/>
          <a:ln>
            <a:noFill/>
          </a:ln>
          <a:effectLst>
            <a:outerShdw blurRad="63500" dist="63500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57713" y="4343400"/>
            <a:ext cx="4503423" cy="571500"/>
          </a:xfrm>
          <a:prstGeom prst="rect">
            <a:avLst/>
          </a:prstGeom>
          <a:noFill/>
          <a:ln>
            <a:noFill/>
          </a:ln>
          <a:effectLst>
            <a:outerShdw blurRad="63500" dist="63500" dir="2700000" algn="ctr" rotWithShape="0">
              <a:schemeClr val="bg2">
                <a:alpha val="74998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09" name="Rectangle 13"/>
          <p:cNvSpPr>
            <a:spLocks/>
          </p:cNvSpPr>
          <p:nvPr/>
        </p:nvSpPr>
        <p:spPr bwMode="auto">
          <a:xfrm>
            <a:off x="6560822" y="4940617"/>
            <a:ext cx="2881790" cy="194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/>
            <a:r>
              <a:rPr lang="en-US" sz="13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(</a:t>
            </a:r>
            <a:r>
              <a:rPr lang="en-US" sz="1300" dirty="0" err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Sironi</a:t>
            </a:r>
            <a:r>
              <a:rPr lang="en-US" sz="13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, </a:t>
            </a:r>
            <a:r>
              <a:rPr lang="en-US" sz="1300" dirty="0" err="1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Petropoulou</a:t>
            </a:r>
            <a:r>
              <a:rPr lang="en-US" sz="13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, Giannios </a:t>
            </a:r>
            <a:r>
              <a:rPr lang="en-US" sz="13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15)</a:t>
            </a:r>
          </a:p>
        </p:txBody>
      </p:sp>
      <p:sp>
        <p:nvSpPr>
          <p:cNvPr id="4113" name="Rectangle 17"/>
          <p:cNvSpPr>
            <a:spLocks/>
          </p:cNvSpPr>
          <p:nvPr/>
        </p:nvSpPr>
        <p:spPr bwMode="auto">
          <a:xfrm>
            <a:off x="6423662" y="2480310"/>
            <a:ext cx="1384460" cy="268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130000"/>
              </a:lnSpc>
              <a:spcBef>
                <a:spcPts val="360"/>
              </a:spcBef>
              <a:buClr>
                <a:srgbClr val="FFFFFF"/>
              </a:buClr>
              <a:buSzPct val="125000"/>
              <a:buFont typeface="Arial" charset="0"/>
              <a:buChar char="•"/>
            </a:pPr>
            <a:r>
              <a:rPr lang="en-US" sz="1400" b="1"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electron-positron</a:t>
            </a:r>
          </a:p>
        </p:txBody>
      </p:sp>
      <p:sp>
        <p:nvSpPr>
          <p:cNvPr id="4114" name="Rectangle 18"/>
          <p:cNvSpPr>
            <a:spLocks/>
          </p:cNvSpPr>
          <p:nvPr/>
        </p:nvSpPr>
        <p:spPr bwMode="auto">
          <a:xfrm>
            <a:off x="5806441" y="3291840"/>
            <a:ext cx="1270159" cy="268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>
              <a:lnSpc>
                <a:spcPct val="130000"/>
              </a:lnSpc>
              <a:spcBef>
                <a:spcPts val="360"/>
              </a:spcBef>
              <a:buClr>
                <a:srgbClr val="FFFFFF"/>
              </a:buClr>
              <a:buSzPct val="125000"/>
              <a:buFont typeface="Arial" charset="0"/>
              <a:buChar char="•"/>
            </a:pPr>
            <a:r>
              <a:rPr lang="en-US" sz="1400" b="1">
                <a:latin typeface="Times New Roman" charset="0"/>
                <a:ea typeface="ＭＳ Ｐゴシック" charset="0"/>
                <a:cs typeface="Times New Roman" charset="0"/>
                <a:sym typeface="Times New Roman" charset="0"/>
              </a:rPr>
              <a:t>electron-proton</a:t>
            </a:r>
          </a:p>
        </p:txBody>
      </p:sp>
    </p:spTree>
    <p:extLst>
      <p:ext uri="{BB962C8B-B14F-4D97-AF65-F5344CB8AC3E}">
        <p14:creationId xmlns:p14="http://schemas.microsoft.com/office/powerpoint/2010/main" val="2926353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05" grpId="0"/>
      <p:bldP spid="4109" grpId="0"/>
      <p:bldP spid="4113" grpId="0"/>
      <p:bldP spid="411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>
                <a:effectLst/>
              </a:rPr>
              <a:t>Blazars</a:t>
            </a:r>
            <a:r>
              <a:rPr lang="en-US" sz="3600" dirty="0" smtClean="0">
                <a:effectLst/>
              </a:rPr>
              <a:t>:</a:t>
            </a:r>
            <a:br>
              <a:rPr lang="en-US" sz="3600" dirty="0" smtClean="0">
                <a:effectLst/>
              </a:rPr>
            </a:br>
            <a:r>
              <a:rPr lang="en-US" sz="3600" dirty="0" smtClean="0">
                <a:effectLst/>
              </a:rPr>
              <a:t>Jets in AGN moving towards us</a:t>
            </a:r>
            <a:endParaRPr lang="en-US" sz="3600" dirty="0">
              <a:effectLst/>
            </a:endParaRPr>
          </a:p>
        </p:txBody>
      </p:sp>
      <p:pic>
        <p:nvPicPr>
          <p:cNvPr id="6" name="Content Placeholder 5" descr="agn-1.gif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75" b="7075"/>
          <a:stretch>
            <a:fillRect/>
          </a:stretch>
        </p:blipFill>
        <p:spPr>
          <a:xfrm>
            <a:off x="2651641" y="2051051"/>
            <a:ext cx="4076184" cy="4076184"/>
          </a:xfrm>
        </p:spPr>
      </p:pic>
      <p:sp>
        <p:nvSpPr>
          <p:cNvPr id="7" name="Rectangle 6"/>
          <p:cNvSpPr/>
          <p:nvPr/>
        </p:nvSpPr>
        <p:spPr>
          <a:xfrm>
            <a:off x="4243901" y="6127235"/>
            <a:ext cx="103105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dirty="0" err="1"/>
              <a:t>Blazar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398330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/>
          </p:cNvSpPr>
          <p:nvPr/>
        </p:nvSpPr>
        <p:spPr bwMode="auto">
          <a:xfrm>
            <a:off x="525780" y="255747"/>
            <a:ext cx="808101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(2) </a:t>
            </a:r>
            <a:r>
              <a:rPr lang="en-US" sz="36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Equipartition</a:t>
            </a:r>
            <a:r>
              <a:rPr lang="en-US" sz="36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of particles and fields</a:t>
            </a:r>
          </a:p>
        </p:txBody>
      </p:sp>
      <p:grpSp>
        <p:nvGrpSpPr>
          <p:cNvPr id="5129" name="Group 9"/>
          <p:cNvGrpSpPr>
            <a:grpSpLocks/>
          </p:cNvGrpSpPr>
          <p:nvPr/>
        </p:nvGrpSpPr>
        <p:grpSpPr bwMode="auto">
          <a:xfrm>
            <a:off x="114300" y="1951863"/>
            <a:ext cx="4617720" cy="4704882"/>
            <a:chOff x="0" y="0"/>
            <a:chExt cx="3231" cy="3293"/>
          </a:xfrm>
        </p:grpSpPr>
        <p:grpSp>
          <p:nvGrpSpPr>
            <p:cNvPr id="5124" name="Group 4"/>
            <p:cNvGrpSpPr>
              <a:grpSpLocks/>
            </p:cNvGrpSpPr>
            <p:nvPr/>
          </p:nvGrpSpPr>
          <p:grpSpPr bwMode="auto">
            <a:xfrm>
              <a:off x="0" y="0"/>
              <a:ext cx="3058" cy="1938"/>
              <a:chOff x="0" y="0"/>
              <a:chExt cx="3058" cy="1938"/>
            </a:xfrm>
          </p:grpSpPr>
          <p:pic>
            <p:nvPicPr>
              <p:cNvPr id="5122" name="Picture 2"/>
              <p:cNvPicPr>
                <a:picLocks noChangeArrowheads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1436"/>
                <a:ext cx="3058" cy="50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5123" name="Picture 3"/>
              <p:cNvPicPr>
                <a:picLocks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3058" cy="1452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5125" name="Rectangle 5"/>
            <p:cNvSpPr>
              <a:spLocks/>
            </p:cNvSpPr>
            <p:nvPr/>
          </p:nvSpPr>
          <p:spPr bwMode="auto">
            <a:xfrm>
              <a:off x="8" y="1977"/>
              <a:ext cx="757" cy="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l"/>
              <a:r>
                <a:rPr lang="en-US" sz="130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(</a:t>
              </a:r>
              <a:r>
                <a:rPr lang="en-US" sz="1300" dirty="0" err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Celotti</a:t>
              </a:r>
              <a:r>
                <a:rPr lang="en-US" sz="130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+ 08)</a:t>
              </a:r>
            </a:p>
          </p:txBody>
        </p:sp>
        <p:sp>
          <p:nvSpPr>
            <p:cNvPr id="5126" name="Rectangle 6"/>
            <p:cNvSpPr>
              <a:spLocks/>
            </p:cNvSpPr>
            <p:nvPr/>
          </p:nvSpPr>
          <p:spPr bwMode="auto">
            <a:xfrm>
              <a:off x="534" y="158"/>
              <a:ext cx="1123" cy="225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l"/>
              <a:r>
                <a:rPr lang="en-US" sz="1500">
                  <a:solidFill>
                    <a:srgbClr val="FF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electron energy</a:t>
              </a:r>
            </a:p>
          </p:txBody>
        </p:sp>
        <p:sp>
          <p:nvSpPr>
            <p:cNvPr id="5127" name="Rectangle 7"/>
            <p:cNvSpPr>
              <a:spLocks/>
            </p:cNvSpPr>
            <p:nvPr/>
          </p:nvSpPr>
          <p:spPr bwMode="auto">
            <a:xfrm>
              <a:off x="534" y="834"/>
              <a:ext cx="1200" cy="226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l"/>
              <a:r>
                <a:rPr lang="en-US" sz="1500" dirty="0">
                  <a:solidFill>
                    <a:srgbClr val="FF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magnetic energy</a:t>
              </a:r>
            </a:p>
          </p:txBody>
        </p:sp>
        <p:sp>
          <p:nvSpPr>
            <p:cNvPr id="5128" name="Rectangle 8"/>
            <p:cNvSpPr>
              <a:spLocks/>
            </p:cNvSpPr>
            <p:nvPr/>
          </p:nvSpPr>
          <p:spPr bwMode="auto">
            <a:xfrm>
              <a:off x="15" y="2389"/>
              <a:ext cx="3216" cy="90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l">
                <a:lnSpc>
                  <a:spcPct val="110000"/>
                </a:lnSpc>
              </a:pPr>
              <a:r>
                <a:rPr lang="en-US" sz="2000" dirty="0" err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Blazar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 phenomenology: </a:t>
              </a:r>
            </a:p>
            <a:p>
              <a:pPr algn="l">
                <a:lnSpc>
                  <a:spcPct val="110000"/>
                </a:lnSpc>
                <a:buClr>
                  <a:srgbClr val="FFFFFF"/>
                </a:buClr>
                <a:buSzPct val="125000"/>
                <a:buFont typeface="Arial" charset="0"/>
                <a:buChar char="•"/>
              </a:pP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Lucida Grande" charset="0"/>
                <a:sym typeface="Arial" charset="0"/>
              </a:endParaRPr>
            </a:p>
            <a:p>
              <a:pPr algn="l">
                <a:lnSpc>
                  <a:spcPct val="110000"/>
                </a:lnSpc>
                <a:buClr>
                  <a:srgbClr val="FFFFFF"/>
                </a:buClr>
                <a:buSzPct val="125000"/>
                <a:buFont typeface="Arial" charset="0"/>
                <a:buChar char="•"/>
              </a:pPr>
              <a:r>
                <a:rPr lang="en-US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Lucida Grande" charset="0"/>
                  <a:sym typeface="Arial" charset="0"/>
                </a:rPr>
                <a:t> rough energy </a:t>
              </a:r>
              <a:r>
                <a:rPr lang="en-US" dirty="0" err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Lucida Grande" charset="0"/>
                  <a:sym typeface="Arial" charset="0"/>
                </a:rPr>
                <a:t>equipartition</a:t>
              </a:r>
              <a:r>
                <a:rPr lang="en-US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Lucida Grande" charset="0"/>
                  <a:sym typeface="Arial" charset="0"/>
                </a:rPr>
                <a:t> between emitting particles and magnetic field </a:t>
              </a:r>
            </a:p>
          </p:txBody>
        </p:sp>
      </p:grpSp>
      <p:grpSp>
        <p:nvGrpSpPr>
          <p:cNvPr id="5136" name="Group 16"/>
          <p:cNvGrpSpPr>
            <a:grpSpLocks/>
          </p:cNvGrpSpPr>
          <p:nvPr/>
        </p:nvGrpSpPr>
        <p:grpSpPr bwMode="auto">
          <a:xfrm>
            <a:off x="4538071" y="1211580"/>
            <a:ext cx="4932046" cy="5372100"/>
            <a:chOff x="13" y="0"/>
            <a:chExt cx="3452" cy="3760"/>
          </a:xfrm>
        </p:grpSpPr>
        <p:sp>
          <p:nvSpPr>
            <p:cNvPr id="5130" name="Rectangle 10"/>
            <p:cNvSpPr>
              <a:spLocks/>
            </p:cNvSpPr>
            <p:nvPr/>
          </p:nvSpPr>
          <p:spPr bwMode="auto">
            <a:xfrm>
              <a:off x="68" y="2704"/>
              <a:ext cx="3032" cy="10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50800" tIns="50800" rIns="50800" bIns="50800" anchor="ctr"/>
            <a:lstStyle/>
            <a:p>
              <a:pPr>
                <a:spcBef>
                  <a:spcPts val="126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Relativistic reconnection:</a:t>
              </a:r>
            </a:p>
            <a:p>
              <a:pPr>
                <a:spcBef>
                  <a:spcPts val="1260"/>
                </a:spcBef>
                <a:buSzPct val="125000"/>
                <a:buFont typeface="Lucida Grande" charset="0"/>
                <a:buChar char="✓"/>
              </a:pPr>
              <a:r>
                <a:rPr lang="en-US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 in the magnetic islands, it naturally results in rough energy </a:t>
              </a:r>
              <a:r>
                <a:rPr lang="en-US" dirty="0" err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equipartition</a:t>
              </a:r>
              <a:r>
                <a:rPr lang="en-US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 between particles and magnetic field</a:t>
              </a:r>
            </a:p>
          </p:txBody>
        </p:sp>
        <p:sp>
          <p:nvSpPr>
            <p:cNvPr id="5131" name="Rectangle 11"/>
            <p:cNvSpPr>
              <a:spLocks/>
            </p:cNvSpPr>
            <p:nvPr/>
          </p:nvSpPr>
          <p:spPr bwMode="auto">
            <a:xfrm>
              <a:off x="1212" y="2583"/>
              <a:ext cx="2253" cy="21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l"/>
              <a:r>
                <a:rPr lang="en-US" sz="130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(</a:t>
              </a:r>
              <a:r>
                <a:rPr lang="en-US" sz="1300" dirty="0" err="1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Sironi</a:t>
              </a:r>
              <a:r>
                <a:rPr lang="en-US" sz="13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, </a:t>
              </a:r>
              <a:r>
                <a:rPr lang="en-US" sz="1300" dirty="0" err="1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Petropoulou</a:t>
              </a:r>
              <a:r>
                <a:rPr lang="en-US" sz="13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 &amp; Giannios 2015</a:t>
              </a:r>
              <a:r>
                <a:rPr lang="en-US" sz="130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)</a:t>
              </a:r>
            </a:p>
          </p:txBody>
        </p:sp>
        <p:pic>
          <p:nvPicPr>
            <p:cNvPr id="5132" name="Picture 12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" y="720"/>
              <a:ext cx="3131" cy="1869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133" name="Picture 1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0" y="0"/>
              <a:ext cx="2136" cy="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134" name="Rectangle 14"/>
            <p:cNvSpPr>
              <a:spLocks/>
            </p:cNvSpPr>
            <p:nvPr/>
          </p:nvSpPr>
          <p:spPr bwMode="auto">
            <a:xfrm>
              <a:off x="1300" y="888"/>
              <a:ext cx="969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360"/>
                </a:spcBef>
                <a:buClr>
                  <a:srgbClr val="FFFFFF"/>
                </a:buClr>
                <a:buSzPct val="125000"/>
                <a:buFont typeface="Arial" charset="0"/>
                <a:buChar char="•"/>
              </a:pPr>
              <a:r>
                <a:rPr lang="en-US" sz="1400" b="1">
                  <a:latin typeface="Times New Roman" charset="0"/>
                  <a:ea typeface="ＭＳ Ｐゴシック" charset="0"/>
                  <a:cs typeface="Times New Roman" charset="0"/>
                  <a:sym typeface="Times New Roman" charset="0"/>
                </a:rPr>
                <a:t>electron-positron</a:t>
              </a:r>
            </a:p>
          </p:txBody>
        </p:sp>
        <p:sp>
          <p:nvSpPr>
            <p:cNvPr id="5135" name="Rectangle 15"/>
            <p:cNvSpPr>
              <a:spLocks/>
            </p:cNvSpPr>
            <p:nvPr/>
          </p:nvSpPr>
          <p:spPr bwMode="auto">
            <a:xfrm>
              <a:off x="812" y="1352"/>
              <a:ext cx="889" cy="1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lnSpc>
                  <a:spcPct val="130000"/>
                </a:lnSpc>
                <a:spcBef>
                  <a:spcPts val="360"/>
                </a:spcBef>
                <a:buClr>
                  <a:srgbClr val="FFFFFF"/>
                </a:buClr>
                <a:buSzPct val="125000"/>
                <a:buFont typeface="Arial" charset="0"/>
                <a:buChar char="•"/>
              </a:pPr>
              <a:r>
                <a:rPr lang="en-US" sz="1400" b="1">
                  <a:latin typeface="Times New Roman" charset="0"/>
                  <a:ea typeface="ＭＳ Ｐゴシック" charset="0"/>
                  <a:cs typeface="Times New Roman" charset="0"/>
                  <a:sym typeface="Times New Roman" charset="0"/>
                </a:rPr>
                <a:t>electron-proton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49912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/>
          </p:cNvSpPr>
          <p:nvPr/>
        </p:nvSpPr>
        <p:spPr bwMode="auto">
          <a:xfrm>
            <a:off x="525780" y="221457"/>
            <a:ext cx="808101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ea typeface="ＭＳ Ｐゴシック" charset="0"/>
                <a:cs typeface="Arial" charset="0"/>
                <a:sym typeface="Arial" charset="0"/>
              </a:rPr>
              <a:t>(3) Extended non-thermal distributions</a:t>
            </a:r>
          </a:p>
        </p:txBody>
      </p:sp>
      <p:grpSp>
        <p:nvGrpSpPr>
          <p:cNvPr id="6155" name="Group 11"/>
          <p:cNvGrpSpPr>
            <a:grpSpLocks/>
          </p:cNvGrpSpPr>
          <p:nvPr/>
        </p:nvGrpSpPr>
        <p:grpSpPr bwMode="auto">
          <a:xfrm>
            <a:off x="148590" y="1825172"/>
            <a:ext cx="4183380" cy="4298747"/>
            <a:chOff x="0" y="564"/>
            <a:chExt cx="2928" cy="3008"/>
          </a:xfrm>
        </p:grpSpPr>
        <p:grpSp>
          <p:nvGrpSpPr>
            <p:cNvPr id="6148" name="Group 4"/>
            <p:cNvGrpSpPr>
              <a:grpSpLocks/>
            </p:cNvGrpSpPr>
            <p:nvPr/>
          </p:nvGrpSpPr>
          <p:grpSpPr bwMode="auto">
            <a:xfrm>
              <a:off x="5" y="564"/>
              <a:ext cx="2854" cy="2151"/>
              <a:chOff x="2" y="564"/>
              <a:chExt cx="2854" cy="2151"/>
            </a:xfrm>
          </p:grpSpPr>
          <p:pic>
            <p:nvPicPr>
              <p:cNvPr id="6146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50" y="565"/>
                <a:ext cx="2506" cy="2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6147" name="Picture 3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2" y="564"/>
                <a:ext cx="375" cy="215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6149" name="Rectangle 5"/>
            <p:cNvSpPr>
              <a:spLocks/>
            </p:cNvSpPr>
            <p:nvPr/>
          </p:nvSpPr>
          <p:spPr bwMode="auto">
            <a:xfrm>
              <a:off x="0" y="2582"/>
              <a:ext cx="549" cy="1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300" dirty="0">
                  <a:solidFill>
                    <a:srgbClr val="000000"/>
                  </a:solidFill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(HESS 11)</a:t>
              </a:r>
            </a:p>
          </p:txBody>
        </p:sp>
        <p:sp>
          <p:nvSpPr>
            <p:cNvPr id="6152" name="Rectangle 8"/>
            <p:cNvSpPr>
              <a:spLocks/>
            </p:cNvSpPr>
            <p:nvPr/>
          </p:nvSpPr>
          <p:spPr bwMode="auto">
            <a:xfrm>
              <a:off x="16" y="2716"/>
              <a:ext cx="2912" cy="85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pPr algn="l">
                <a:lnSpc>
                  <a:spcPct val="110000"/>
                </a:lnSpc>
              </a:pPr>
              <a:r>
                <a:rPr lang="en-US" sz="2000" dirty="0" err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Blazar</a:t>
              </a:r>
              <a:r>
                <a:rPr lang="en-US" sz="200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 phenomenology: </a:t>
              </a: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Lucida Grande" charset="0"/>
                <a:sym typeface="Arial" charset="0"/>
              </a:endParaRPr>
            </a:p>
            <a:p>
              <a:pPr algn="l">
                <a:lnSpc>
                  <a:spcPct val="110000"/>
                </a:lnSpc>
                <a:buClr>
                  <a:srgbClr val="FFFFFF"/>
                </a:buClr>
                <a:buSzPct val="125000"/>
                <a:buFont typeface="Arial" charset="0"/>
                <a:buChar char="•"/>
              </a:pPr>
              <a:r>
                <a:rPr lang="en-US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 extended power-law distributions of the emitting particles, with hard slope</a:t>
              </a:r>
            </a:p>
          </p:txBody>
        </p:sp>
        <p:sp>
          <p:nvSpPr>
            <p:cNvPr id="6153" name="Line 9"/>
            <p:cNvSpPr>
              <a:spLocks noChangeShapeType="1"/>
            </p:cNvSpPr>
            <p:nvPr/>
          </p:nvSpPr>
          <p:spPr bwMode="auto">
            <a:xfrm flipH="1">
              <a:off x="1627" y="803"/>
              <a:ext cx="1128" cy="504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ysDot"/>
              <a:miter lim="800000"/>
              <a:headEnd type="none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6154" name="Rectangle 10"/>
            <p:cNvSpPr>
              <a:spLocks/>
            </p:cNvSpPr>
            <p:nvPr/>
          </p:nvSpPr>
          <p:spPr bwMode="auto">
            <a:xfrm>
              <a:off x="1232" y="1328"/>
              <a:ext cx="872" cy="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/>
            <a:lstStyle/>
            <a:p>
              <a:r>
                <a:rPr lang="en-US" sz="1400">
                  <a:solidFill>
                    <a:srgbClr val="FF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hard GeV-TeV spectra</a:t>
              </a:r>
            </a:p>
          </p:txBody>
        </p:sp>
      </p:grpSp>
      <p:grpSp>
        <p:nvGrpSpPr>
          <p:cNvPr id="6165" name="Group 21"/>
          <p:cNvGrpSpPr>
            <a:grpSpLocks/>
          </p:cNvGrpSpPr>
          <p:nvPr/>
        </p:nvGrpSpPr>
        <p:grpSpPr bwMode="auto">
          <a:xfrm>
            <a:off x="4354830" y="1861619"/>
            <a:ext cx="4972050" cy="5179181"/>
            <a:chOff x="0" y="0"/>
            <a:chExt cx="3480" cy="3624"/>
          </a:xfrm>
        </p:grpSpPr>
        <p:sp>
          <p:nvSpPr>
            <p:cNvPr id="6156" name="Rectangle 12"/>
            <p:cNvSpPr>
              <a:spLocks/>
            </p:cNvSpPr>
            <p:nvPr/>
          </p:nvSpPr>
          <p:spPr bwMode="auto">
            <a:xfrm>
              <a:off x="224" y="2408"/>
              <a:ext cx="2928" cy="12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50800" tIns="50800" rIns="50800" bIns="50800" anchor="ctr"/>
            <a:lstStyle/>
            <a:p>
              <a:pPr>
                <a:spcBef>
                  <a:spcPts val="1260"/>
                </a:spcBef>
              </a:pPr>
              <a:r>
                <a:rPr lang="en-US" sz="200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Relativistic reconnection:</a:t>
              </a:r>
            </a:p>
            <a:p>
              <a:pPr>
                <a:spcBef>
                  <a:spcPts val="1260"/>
                </a:spcBef>
                <a:buSzPct val="125000"/>
                <a:buFont typeface="Lucida Grande" charset="0"/>
                <a:buChar char="✓"/>
              </a:pPr>
              <a:r>
                <a:rPr lang="en-US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 it produces extended non-thermal tails of accelerated particles, whose power-law slope 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can be </a:t>
              </a:r>
              <a:r>
                <a:rPr lang="en-US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harder than </a:t>
              </a:r>
              <a:r>
                <a:rPr lang="en-US" i="1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p</a:t>
              </a:r>
              <a:r>
                <a:rPr lang="en-US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=</a:t>
              </a:r>
              <a:r>
                <a:rPr lang="en-US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2</a:t>
              </a:r>
              <a:endPara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endParaRPr>
            </a:p>
          </p:txBody>
        </p:sp>
        <p:sp>
          <p:nvSpPr>
            <p:cNvPr id="6157" name="Rectangle 13"/>
            <p:cNvSpPr>
              <a:spLocks/>
            </p:cNvSpPr>
            <p:nvPr/>
          </p:nvSpPr>
          <p:spPr bwMode="auto">
            <a:xfrm>
              <a:off x="0" y="2254"/>
              <a:ext cx="3480" cy="1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50800" tIns="50800" rIns="95955" bIns="50800"/>
            <a:lstStyle/>
            <a:p>
              <a:pPr algn="l"/>
              <a:r>
                <a:rPr lang="en-US" sz="13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(</a:t>
              </a:r>
              <a:r>
                <a:rPr lang="en-US" sz="1300" dirty="0" err="1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Sironi</a:t>
              </a:r>
              <a:r>
                <a:rPr lang="en-US" sz="13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 </a:t>
              </a:r>
              <a:r>
                <a:rPr lang="en-US" sz="130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&amp; </a:t>
              </a:r>
              <a:r>
                <a:rPr lang="en-US" sz="1300" dirty="0" err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Spitkovsky</a:t>
              </a:r>
              <a:r>
                <a:rPr lang="en-US" sz="130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 14</a:t>
              </a:r>
              <a:r>
                <a:rPr lang="en-US" sz="1300" dirty="0" smtClean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, </a:t>
              </a:r>
              <a:r>
                <a:rPr lang="en-US" sz="1300" dirty="0" err="1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Guo</a:t>
              </a:r>
              <a:r>
                <a:rPr lang="en-US" sz="1300" dirty="0">
                  <a:solidFill>
                    <a:srgbClr val="00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 et al. 14, Werner et al. 14)</a:t>
              </a:r>
            </a:p>
          </p:txBody>
        </p:sp>
        <p:grpSp>
          <p:nvGrpSpPr>
            <p:cNvPr id="6163" name="Group 19"/>
            <p:cNvGrpSpPr>
              <a:grpSpLocks/>
            </p:cNvGrpSpPr>
            <p:nvPr/>
          </p:nvGrpSpPr>
          <p:grpSpPr bwMode="auto">
            <a:xfrm>
              <a:off x="86" y="0"/>
              <a:ext cx="3120" cy="2206"/>
              <a:chOff x="0" y="0"/>
              <a:chExt cx="3120" cy="2206"/>
            </a:xfrm>
          </p:grpSpPr>
          <p:pic>
            <p:nvPicPr>
              <p:cNvPr id="6158" name="Picture 14"/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0" y="0"/>
                <a:ext cx="3120" cy="2206"/>
              </a:xfrm>
              <a:prstGeom prst="rect">
                <a:avLst/>
              </a:prstGeom>
              <a:noFill/>
              <a:ln>
                <a:noFill/>
              </a:ln>
              <a:effectLst>
                <a:outerShdw blurRad="63500" dist="63500" dir="2700000" algn="ctr" rotWithShape="0">
                  <a:schemeClr val="bg2">
                    <a:alpha val="74998"/>
                  </a:schemeClr>
                </a:outerShdw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6159" name="Rectangle 15"/>
              <p:cNvSpPr>
                <a:spLocks/>
              </p:cNvSpPr>
              <p:nvPr/>
            </p:nvSpPr>
            <p:spPr bwMode="auto">
              <a:xfrm>
                <a:off x="1563" y="1086"/>
                <a:ext cx="251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lnSpc>
                    <a:spcPct val="130000"/>
                  </a:lnSpc>
                  <a:spcBef>
                    <a:spcPts val="360"/>
                  </a:spcBef>
                  <a:buClr>
                    <a:srgbClr val="FFFFFF"/>
                  </a:buClr>
                  <a:buSzPct val="125000"/>
                  <a:buFont typeface="Arial" charset="0"/>
                  <a:buChar char="•"/>
                </a:pPr>
                <a:r>
                  <a:rPr lang="en-US" sz="1400" i="1">
                    <a:latin typeface="Times New Roman" charset="0"/>
                    <a:ea typeface="ＭＳ Ｐゴシック" charset="0"/>
                    <a:cs typeface="Times New Roman" charset="0"/>
                    <a:sym typeface="Times New Roman" charset="0"/>
                  </a:rPr>
                  <a:t>p</a:t>
                </a:r>
                <a:r>
                  <a:rPr lang="en-US" sz="1400">
                    <a:latin typeface="Symbol" charset="0"/>
                    <a:ea typeface="ＭＳ Ｐゴシック" charset="0"/>
                    <a:cs typeface="Symbol" charset="0"/>
                    <a:sym typeface="Symbol" charset="0"/>
                  </a:rPr>
                  <a:t>=4</a:t>
                </a:r>
              </a:p>
            </p:txBody>
          </p:sp>
          <p:sp>
            <p:nvSpPr>
              <p:cNvPr id="6160" name="Rectangle 16"/>
              <p:cNvSpPr>
                <a:spLocks/>
              </p:cNvSpPr>
              <p:nvPr/>
            </p:nvSpPr>
            <p:spPr bwMode="auto">
              <a:xfrm>
                <a:off x="1905" y="990"/>
                <a:ext cx="242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lnSpc>
                    <a:spcPct val="130000"/>
                  </a:lnSpc>
                  <a:spcBef>
                    <a:spcPts val="360"/>
                  </a:spcBef>
                  <a:buClr>
                    <a:srgbClr val="FFFFFF"/>
                  </a:buClr>
                  <a:buSzPct val="125000"/>
                  <a:buFont typeface="Arial" charset="0"/>
                  <a:buChar char="•"/>
                </a:pPr>
                <a:r>
                  <a:rPr lang="en-US" sz="1400" i="1">
                    <a:solidFill>
                      <a:srgbClr val="0000FF"/>
                    </a:solidFill>
                    <a:latin typeface="Times New Roman" charset="0"/>
                    <a:ea typeface="ＭＳ Ｐゴシック" charset="0"/>
                    <a:cs typeface="Times New Roman" charset="0"/>
                    <a:sym typeface="Times New Roman" charset="0"/>
                  </a:rPr>
                  <a:t>p</a:t>
                </a:r>
                <a:r>
                  <a:rPr lang="en-US" sz="1400">
                    <a:solidFill>
                      <a:srgbClr val="0000FF"/>
                    </a:solidFill>
                    <a:latin typeface="Symbol" charset="0"/>
                    <a:ea typeface="ＭＳ Ｐゴシック" charset="0"/>
                    <a:cs typeface="Symbol" charset="0"/>
                    <a:sym typeface="Symbol" charset="0"/>
                  </a:rPr>
                  <a:t>=3</a:t>
                </a:r>
              </a:p>
            </p:txBody>
          </p:sp>
          <p:sp>
            <p:nvSpPr>
              <p:cNvPr id="6161" name="Rectangle 17"/>
              <p:cNvSpPr>
                <a:spLocks/>
              </p:cNvSpPr>
              <p:nvPr/>
            </p:nvSpPr>
            <p:spPr bwMode="auto">
              <a:xfrm>
                <a:off x="2465" y="542"/>
                <a:ext cx="341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lnSpc>
                    <a:spcPct val="130000"/>
                  </a:lnSpc>
                  <a:spcBef>
                    <a:spcPts val="360"/>
                  </a:spcBef>
                  <a:buClr>
                    <a:srgbClr val="FFFFFF"/>
                  </a:buClr>
                  <a:buSzPct val="125000"/>
                  <a:buFont typeface="Arial" charset="0"/>
                  <a:buChar char="•"/>
                </a:pPr>
                <a:r>
                  <a:rPr lang="en-US" sz="1400" i="1">
                    <a:solidFill>
                      <a:srgbClr val="00FF00"/>
                    </a:solidFill>
                    <a:latin typeface="Times New Roman" charset="0"/>
                    <a:ea typeface="ＭＳ Ｐゴシック" charset="0"/>
                    <a:cs typeface="Times New Roman" charset="0"/>
                    <a:sym typeface="Times New Roman" charset="0"/>
                  </a:rPr>
                  <a:t>p</a:t>
                </a:r>
                <a:r>
                  <a:rPr lang="en-US" sz="1400">
                    <a:solidFill>
                      <a:srgbClr val="00FF00"/>
                    </a:solidFill>
                    <a:latin typeface="Symbol" charset="0"/>
                    <a:ea typeface="ＭＳ Ｐゴシック" charset="0"/>
                    <a:cs typeface="Symbol" charset="0"/>
                    <a:sym typeface="Symbol" charset="0"/>
                  </a:rPr>
                  <a:t>=1.5</a:t>
                </a:r>
              </a:p>
            </p:txBody>
          </p:sp>
          <p:sp>
            <p:nvSpPr>
              <p:cNvPr id="6162" name="Rectangle 18"/>
              <p:cNvSpPr>
                <a:spLocks/>
              </p:cNvSpPr>
              <p:nvPr/>
            </p:nvSpPr>
            <p:spPr bwMode="auto">
              <a:xfrm>
                <a:off x="2153" y="750"/>
                <a:ext cx="251" cy="18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12700" cap="flat">
                    <a:solidFill>
                      <a:schemeClr val="tx1"/>
                    </a:solidFill>
                    <a:miter lim="800000"/>
                    <a:headEnd type="none" w="med" len="med"/>
                    <a:tailEnd type="none" w="med" len="med"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/>
              <a:p>
                <a:pPr>
                  <a:lnSpc>
                    <a:spcPct val="130000"/>
                  </a:lnSpc>
                  <a:spcBef>
                    <a:spcPts val="360"/>
                  </a:spcBef>
                  <a:buClr>
                    <a:srgbClr val="FFFFFF"/>
                  </a:buClr>
                  <a:buSzPct val="125000"/>
                  <a:buFont typeface="Arial" charset="0"/>
                  <a:buChar char="•"/>
                </a:pPr>
                <a:r>
                  <a:rPr lang="en-US" sz="1400" i="1">
                    <a:solidFill>
                      <a:srgbClr val="FF0000"/>
                    </a:solidFill>
                    <a:latin typeface="Times New Roman" charset="0"/>
                    <a:ea typeface="ＭＳ Ｐゴシック" charset="0"/>
                    <a:cs typeface="Times New Roman" charset="0"/>
                    <a:sym typeface="Times New Roman" charset="0"/>
                  </a:rPr>
                  <a:t>p</a:t>
                </a:r>
                <a:r>
                  <a:rPr lang="en-US" sz="1400">
                    <a:solidFill>
                      <a:srgbClr val="FF0000"/>
                    </a:solidFill>
                    <a:latin typeface="Symbol" charset="0"/>
                    <a:ea typeface="ＭＳ Ｐゴシック" charset="0"/>
                    <a:cs typeface="Symbol" charset="0"/>
                    <a:sym typeface="Symbol" charset="0"/>
                  </a:rPr>
                  <a:t>=2</a:t>
                </a:r>
              </a:p>
            </p:txBody>
          </p:sp>
        </p:grpSp>
        <p:sp>
          <p:nvSpPr>
            <p:cNvPr id="6164" name="Rectangle 20"/>
            <p:cNvSpPr>
              <a:spLocks/>
            </p:cNvSpPr>
            <p:nvPr/>
          </p:nvSpPr>
          <p:spPr bwMode="auto">
            <a:xfrm>
              <a:off x="1720" y="1990"/>
              <a:ext cx="160" cy="224"/>
            </a:xfrm>
            <a:prstGeom prst="rect">
              <a:avLst/>
            </a:prstGeom>
            <a:solidFill>
              <a:schemeClr val="accent1"/>
            </a:solidFill>
            <a:ln w="12700" cap="flat">
              <a:solidFill>
                <a:schemeClr val="tx1"/>
              </a:solidFill>
              <a:prstDash val="solid"/>
              <a:miter lim="800000"/>
              <a:headEnd type="none" w="med" len="med"/>
              <a:tailEnd type="none" w="med" len="med"/>
            </a:ln>
          </p:spPr>
          <p:txBody>
            <a:bodyPr lIns="0" tIns="0" rIns="0" bIns="0"/>
            <a:lstStyle/>
            <a:p>
              <a:r>
                <a:rPr lang="en-US">
                  <a:latin typeface="Symbol" charset="0"/>
                  <a:ea typeface="ＭＳ Ｐゴシック" charset="0"/>
                  <a:cs typeface="Symbol" charset="0"/>
                  <a:sym typeface="Symbol" charset="0"/>
                </a:rPr>
                <a:t>γ</a:t>
              </a:r>
            </a:p>
          </p:txBody>
        </p:sp>
      </p:grpSp>
      <p:graphicFrame>
        <p:nvGraphicFramePr>
          <p:cNvPr id="23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177057"/>
              </p:ext>
            </p:extLst>
          </p:nvPr>
        </p:nvGraphicFramePr>
        <p:xfrm>
          <a:off x="1074108" y="5781331"/>
          <a:ext cx="1906588" cy="101123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248" name="Equation" r:id="rId6" imgW="1104900" imgH="508000" progId="Equation.3">
                  <p:embed/>
                </p:oleObj>
              </mc:Choice>
              <mc:Fallback>
                <p:oleObj name="Equation" r:id="rId6" imgW="1104900" imgH="5080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74108" y="5781331"/>
                        <a:ext cx="1906588" cy="101123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4656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/>
          </p:cNvSpPr>
          <p:nvPr/>
        </p:nvSpPr>
        <p:spPr bwMode="auto">
          <a:xfrm>
            <a:off x="525780" y="50007"/>
            <a:ext cx="808101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2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(4) </a:t>
            </a:r>
            <a:r>
              <a:rPr lang="en-US" sz="32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Extreme temporal variability</a:t>
            </a:r>
            <a:endParaRPr lang="en-US" sz="3200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sp>
        <p:nvSpPr>
          <p:cNvPr id="7170" name="Rectangle 2"/>
          <p:cNvSpPr>
            <a:spLocks/>
          </p:cNvSpPr>
          <p:nvPr/>
        </p:nvSpPr>
        <p:spPr bwMode="auto">
          <a:xfrm>
            <a:off x="114300" y="5326380"/>
            <a:ext cx="4469130" cy="1223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/>
          <a:lstStyle/>
          <a:p>
            <a:pPr algn="l">
              <a:lnSpc>
                <a:spcPct val="110000"/>
              </a:lnSpc>
            </a:pPr>
            <a:r>
              <a:rPr lang="en-US" sz="20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Blazar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phenomenology: </a:t>
            </a:r>
          </a:p>
          <a:p>
            <a:pPr algn="l">
              <a:lnSpc>
                <a:spcPct val="110000"/>
              </a:lnSpc>
            </a:pPr>
            <a:endParaRPr lang="en-US" dirty="0">
              <a:solidFill>
                <a:srgbClr val="000000"/>
              </a:solidFill>
              <a:latin typeface="Arial" charset="0"/>
              <a:ea typeface="ＭＳ Ｐゴシック" charset="0"/>
              <a:cs typeface="Lucida Grande" charset="0"/>
              <a:sym typeface="Arial" charset="0"/>
            </a:endParaRPr>
          </a:p>
          <a:p>
            <a:pPr algn="l">
              <a:lnSpc>
                <a:spcPct val="110000"/>
              </a:lnSpc>
              <a:buClr>
                <a:srgbClr val="FFFFFF"/>
              </a:buClr>
              <a:buSzPct val="125000"/>
              <a:buFont typeface="Arial" charset="0"/>
              <a:buChar char="•"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at </a:t>
            </a:r>
            <a:r>
              <a:rPr lang="en-US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TeV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energies, fast (~10 minutes) flares on a high-state envelope lasting for ~days</a:t>
            </a:r>
          </a:p>
        </p:txBody>
      </p:sp>
      <p:grpSp>
        <p:nvGrpSpPr>
          <p:cNvPr id="7176" name="Group 8"/>
          <p:cNvGrpSpPr>
            <a:grpSpLocks/>
          </p:cNvGrpSpPr>
          <p:nvPr/>
        </p:nvGrpSpPr>
        <p:grpSpPr bwMode="auto">
          <a:xfrm>
            <a:off x="102870" y="777240"/>
            <a:ext cx="4120515" cy="4503420"/>
            <a:chOff x="0" y="0"/>
            <a:chExt cx="2884" cy="3152"/>
          </a:xfrm>
        </p:grpSpPr>
        <p:pic>
          <p:nvPicPr>
            <p:cNvPr id="7171" name="Picture 3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" y="1736"/>
              <a:ext cx="2881" cy="1416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2" name="Rectangle 4"/>
            <p:cNvSpPr>
              <a:spLocks/>
            </p:cNvSpPr>
            <p:nvPr/>
          </p:nvSpPr>
          <p:spPr bwMode="auto">
            <a:xfrm>
              <a:off x="1744" y="1776"/>
              <a:ext cx="1057" cy="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300">
                  <a:latin typeface="Helvetica" charset="0"/>
                  <a:ea typeface="ＭＳ Ｐゴシック" charset="0"/>
                  <a:cs typeface="Helvetica" charset="0"/>
                  <a:sym typeface="Helvetica" charset="0"/>
                </a:rPr>
                <a:t>(Aharonian et al. 07)</a:t>
              </a:r>
            </a:p>
            <a:p>
              <a:pPr algn="l"/>
              <a:endParaRPr lang="en-US" sz="1300">
                <a:latin typeface="Arial" charset="0"/>
                <a:ea typeface="ＭＳ Ｐゴシック" charset="0"/>
                <a:cs typeface="Arial" charset="0"/>
                <a:sym typeface="Arial" charset="0"/>
              </a:endParaRPr>
            </a:p>
          </p:txBody>
        </p:sp>
        <p:pic>
          <p:nvPicPr>
            <p:cNvPr id="7173" name="Picture 5"/>
            <p:cNvPicPr>
              <a:picLocks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256" t="13278" b="658"/>
            <a:stretch>
              <a:fillRect/>
            </a:stretch>
          </p:blipFill>
          <p:spPr bwMode="auto">
            <a:xfrm>
              <a:off x="0" y="0"/>
              <a:ext cx="2374" cy="1576"/>
            </a:xfrm>
            <a:prstGeom prst="rect">
              <a:avLst/>
            </a:prstGeom>
            <a:noFill/>
            <a:ln>
              <a:noFill/>
            </a:ln>
            <a:effectLst>
              <a:outerShdw blurRad="63500" dist="63500" dir="2700000" algn="ctr" rotWithShape="0">
                <a:schemeClr val="bg2">
                  <a:alpha val="74998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74" name="Line 6"/>
            <p:cNvSpPr>
              <a:spLocks noChangeShapeType="1"/>
            </p:cNvSpPr>
            <p:nvPr/>
          </p:nvSpPr>
          <p:spPr bwMode="auto">
            <a:xfrm rot="10800000" flipH="1">
              <a:off x="1063" y="2744"/>
              <a:ext cx="342" cy="7"/>
            </a:xfrm>
            <a:prstGeom prst="line">
              <a:avLst/>
            </a:prstGeom>
            <a:noFill/>
            <a:ln w="38100" cap="flat">
              <a:solidFill>
                <a:srgbClr val="FF0000"/>
              </a:solidFill>
              <a:prstDash val="solid"/>
              <a:miter lim="800000"/>
              <a:headEnd type="stealth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7175" name="Rectangle 7"/>
            <p:cNvSpPr>
              <a:spLocks/>
            </p:cNvSpPr>
            <p:nvPr/>
          </p:nvSpPr>
          <p:spPr bwMode="auto">
            <a:xfrm>
              <a:off x="1016" y="2528"/>
              <a:ext cx="440" cy="1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 algn="l"/>
              <a:r>
                <a:rPr lang="en-US" sz="1400">
                  <a:solidFill>
                    <a:srgbClr val="FF0000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10 mins</a:t>
              </a:r>
            </a:p>
          </p:txBody>
        </p:sp>
      </p:grpSp>
      <p:sp>
        <p:nvSpPr>
          <p:cNvPr id="7177" name="Rectangle 9"/>
          <p:cNvSpPr>
            <a:spLocks/>
          </p:cNvSpPr>
          <p:nvPr/>
        </p:nvSpPr>
        <p:spPr bwMode="auto">
          <a:xfrm>
            <a:off x="102870" y="3028950"/>
            <a:ext cx="2557867" cy="1846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>
            <a:spAutoFit/>
          </a:bodyPr>
          <a:lstStyle/>
          <a:p>
            <a:pPr algn="l"/>
            <a:r>
              <a:rPr lang="en-US" sz="12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(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Coppi</a:t>
            </a:r>
            <a:r>
              <a:rPr lang="en-US" sz="12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&amp; </a:t>
            </a:r>
            <a:r>
              <a:rPr lang="en-US" sz="1200" dirty="0" err="1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Aharonian</a:t>
            </a:r>
            <a:r>
              <a:rPr lang="en-US" sz="12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99, Boettcher 07)</a:t>
            </a:r>
          </a:p>
        </p:txBody>
      </p:sp>
      <p:sp>
        <p:nvSpPr>
          <p:cNvPr id="7178" name="Rectangle 10"/>
          <p:cNvSpPr>
            <a:spLocks/>
          </p:cNvSpPr>
          <p:nvPr/>
        </p:nvSpPr>
        <p:spPr bwMode="auto">
          <a:xfrm>
            <a:off x="4876412" y="5163314"/>
            <a:ext cx="3861139" cy="14594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50800" tIns="50800" rIns="50800" bIns="50800" anchor="ctr"/>
          <a:lstStyle/>
          <a:p>
            <a:pPr>
              <a:spcBef>
                <a:spcPts val="1260"/>
              </a:spcBef>
            </a:pPr>
            <a:endParaRPr lang="en-US" sz="2000" dirty="0" smtClean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  <a:p>
            <a:pPr>
              <a:spcBef>
                <a:spcPts val="1260"/>
              </a:spcBef>
            </a:pPr>
            <a:endParaRPr lang="en-US" sz="2000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  <a:p>
            <a:pPr>
              <a:spcBef>
                <a:spcPts val="1260"/>
              </a:spcBef>
            </a:pPr>
            <a:r>
              <a:rPr lang="en-US" sz="2000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Relativistic </a:t>
            </a:r>
            <a:r>
              <a:rPr lang="en-US" sz="2000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reconnection:</a:t>
            </a:r>
          </a:p>
          <a:p>
            <a:pPr>
              <a:spcBef>
                <a:spcPts val="1260"/>
              </a:spcBef>
              <a:buSzPct val="125000"/>
              <a:buFont typeface="Lucida Grande" charset="0"/>
              <a:buChar char="✓"/>
            </a:pP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large/fast </a:t>
            </a:r>
            <a:r>
              <a:rPr lang="en-US" dirty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islands might be a promising source of </a:t>
            </a:r>
            <a:r>
              <a:rPr lang="en-US" dirty="0" smtClean="0">
                <a:solidFill>
                  <a:srgbClr val="000000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fast variability</a:t>
            </a:r>
            <a:endParaRPr lang="en-US" dirty="0">
              <a:solidFill>
                <a:srgbClr val="000000"/>
              </a:solidFill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grpSp>
        <p:nvGrpSpPr>
          <p:cNvPr id="7183" name="Group 15"/>
          <p:cNvGrpSpPr>
            <a:grpSpLocks/>
          </p:cNvGrpSpPr>
          <p:nvPr/>
        </p:nvGrpSpPr>
        <p:grpSpPr bwMode="auto">
          <a:xfrm>
            <a:off x="3681170" y="822594"/>
            <a:ext cx="5510947" cy="2194820"/>
            <a:chOff x="0" y="0"/>
            <a:chExt cx="4122" cy="1552"/>
          </a:xfrm>
        </p:grpSpPr>
        <p:pic>
          <p:nvPicPr>
            <p:cNvPr id="7179" name="Picture 11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4122" cy="1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180" name="Rectangle 12"/>
            <p:cNvSpPr>
              <a:spLocks/>
            </p:cNvSpPr>
            <p:nvPr/>
          </p:nvSpPr>
          <p:spPr bwMode="auto">
            <a:xfrm>
              <a:off x="342" y="339"/>
              <a:ext cx="389" cy="1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ts val="810"/>
                </a:spcBef>
              </a:pPr>
              <a:r>
                <a:rPr lang="en-US" sz="13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Density</a:t>
              </a:r>
            </a:p>
          </p:txBody>
        </p:sp>
        <p:sp>
          <p:nvSpPr>
            <p:cNvPr id="7181" name="Rectangle 13"/>
            <p:cNvSpPr>
              <a:spLocks/>
            </p:cNvSpPr>
            <p:nvPr/>
          </p:nvSpPr>
          <p:spPr bwMode="auto">
            <a:xfrm>
              <a:off x="342" y="755"/>
              <a:ext cx="655" cy="1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ts val="810"/>
                </a:spcBef>
              </a:pPr>
              <a:r>
                <a:rPr lang="en-US" sz="13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Inflow speed</a:t>
              </a:r>
            </a:p>
          </p:txBody>
        </p:sp>
        <p:sp>
          <p:nvSpPr>
            <p:cNvPr id="7182" name="Rectangle 14"/>
            <p:cNvSpPr>
              <a:spLocks/>
            </p:cNvSpPr>
            <p:nvPr/>
          </p:nvSpPr>
          <p:spPr bwMode="auto">
            <a:xfrm>
              <a:off x="342" y="1179"/>
              <a:ext cx="746" cy="140"/>
            </a:xfrm>
            <a:prstGeom prst="rect">
              <a:avLst/>
            </a:pr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wrap="none" lIns="0" tIns="0" rIns="0" bIns="0">
              <a:spAutoFit/>
            </a:bodyPr>
            <a:lstStyle/>
            <a:p>
              <a:pPr>
                <a:spcBef>
                  <a:spcPts val="810"/>
                </a:spcBef>
              </a:pPr>
              <a:r>
                <a:rPr lang="en-US" sz="1300">
                  <a:solidFill>
                    <a:srgbClr val="FFFFFF"/>
                  </a:solidFill>
                  <a:latin typeface="Arial" charset="0"/>
                  <a:ea typeface="ＭＳ Ｐゴシック" charset="0"/>
                  <a:cs typeface="Arial" charset="0"/>
                  <a:sym typeface="Arial" charset="0"/>
                </a:rPr>
                <a:t>Outflow speed</a:t>
              </a:r>
            </a:p>
          </p:txBody>
        </p:sp>
      </p:grpSp>
      <p:pic>
        <p:nvPicPr>
          <p:cNvPr id="23" name="Content Placeholder 3" descr="Sketch2.eps"/>
          <p:cNvPicPr>
            <a:picLocks noGrp="1" noChangeAspect="1"/>
          </p:cNvPicPr>
          <p:nvPr>
            <p:ph sz="half"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363" b="30246"/>
          <a:stretch/>
        </p:blipFill>
        <p:spPr>
          <a:xfrm>
            <a:off x="5074695" y="2915084"/>
            <a:ext cx="3678238" cy="2471553"/>
          </a:xfrm>
        </p:spPr>
      </p:pic>
      <p:cxnSp>
        <p:nvCxnSpPr>
          <p:cNvPr id="24" name="Straight Arrow Connector 23"/>
          <p:cNvCxnSpPr/>
          <p:nvPr/>
        </p:nvCxnSpPr>
        <p:spPr>
          <a:xfrm>
            <a:off x="5921266" y="5564079"/>
            <a:ext cx="2213359" cy="0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6421742" y="5490237"/>
            <a:ext cx="13653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</a:t>
            </a:r>
            <a:r>
              <a:rPr lang="en-US" sz="1600" baseline="-25000" dirty="0" smtClean="0"/>
              <a:t>envelope</a:t>
            </a:r>
            <a:r>
              <a:rPr lang="en-US" sz="1600" dirty="0" smtClean="0"/>
              <a:t>~1 day</a:t>
            </a:r>
            <a:endParaRPr lang="en-US" dirty="0"/>
          </a:p>
        </p:txBody>
      </p:sp>
      <p:sp>
        <p:nvSpPr>
          <p:cNvPr id="26" name="Rectangle 25"/>
          <p:cNvSpPr/>
          <p:nvPr/>
        </p:nvSpPr>
        <p:spPr>
          <a:xfrm>
            <a:off x="5286375" y="5372219"/>
            <a:ext cx="3173413" cy="88482"/>
          </a:xfrm>
          <a:prstGeom prst="rect">
            <a:avLst/>
          </a:prstGeom>
          <a:solidFill>
            <a:srgbClr val="DEDED7"/>
          </a:solidFill>
          <a:ln>
            <a:solidFill>
              <a:srgbClr val="DEDED7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7568777" y="3530084"/>
            <a:ext cx="153753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>
                <a:solidFill>
                  <a:srgbClr val="000000"/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Giannios 2013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17966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78" grpId="0"/>
      <p:bldP spid="25" grpId="0"/>
      <p:bldP spid="26" grpId="0" animBg="1"/>
      <p:bldP spid="2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"/>
          <p:cNvSpPr txBox="1">
            <a:spLocks/>
          </p:cNvSpPr>
          <p:nvPr/>
        </p:nvSpPr>
        <p:spPr bwMode="auto">
          <a:xfrm>
            <a:off x="517489" y="-91514"/>
            <a:ext cx="8458200" cy="1371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vert="horz" lIns="0" tIns="0" rIns="0" bIns="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000" kern="1200">
                <a:solidFill>
                  <a:schemeClr val="tx2"/>
                </a:solidFill>
                <a:effectLst>
                  <a:outerShdw blurRad="38100" dist="12700" algn="l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dirty="0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  <a:sym typeface="Arial" charset="0"/>
              </a:rPr>
              <a:t>From first principle simulations to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  <a:sym typeface="Arial" charset="0"/>
              </a:rPr>
              <a:t>lightcurves</a:t>
            </a:r>
            <a:endParaRPr lang="en-US" sz="3200" dirty="0" smtClean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  <a:p>
            <a:r>
              <a:rPr lang="en-US" sz="1600" dirty="0" err="1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  <a:sym typeface="Arial" charset="0"/>
              </a:rPr>
              <a:t>Sironi</a:t>
            </a:r>
            <a:r>
              <a:rPr lang="en-US" sz="1600" dirty="0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  <a:sym typeface="Arial" charset="0"/>
              </a:rPr>
              <a:t>, </a:t>
            </a:r>
            <a:r>
              <a:rPr lang="en-US" sz="1600" dirty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  <a:sym typeface="Arial" charset="0"/>
              </a:rPr>
              <a:t>Giannios &amp; </a:t>
            </a:r>
            <a:r>
              <a:rPr lang="en-US" sz="1600" dirty="0" err="1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  <a:sym typeface="Arial" charset="0"/>
              </a:rPr>
              <a:t>Petropoulou</a:t>
            </a:r>
            <a:r>
              <a:rPr lang="en-US" sz="1600" dirty="0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  <a:sym typeface="Arial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  <a:sym typeface="Arial" charset="0"/>
              </a:rPr>
              <a:t>2016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714750" y="6175375"/>
            <a:ext cx="40798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Credit: </a:t>
            </a:r>
            <a:r>
              <a:rPr lang="en-US" dirty="0" err="1" smtClean="0"/>
              <a:t>Sironi</a:t>
            </a:r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Content Placeholder 2" descr="reco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02" b="10802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940268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6" name="Picture 135"/>
          <p:cNvPicPr/>
          <p:nvPr/>
        </p:nvPicPr>
        <p:blipFill>
          <a:blip r:embed="rId2"/>
          <a:stretch/>
        </p:blipFill>
        <p:spPr>
          <a:xfrm>
            <a:off x="155439" y="3086559"/>
            <a:ext cx="3926451" cy="3608443"/>
          </a:xfrm>
          <a:prstGeom prst="rect">
            <a:avLst/>
          </a:prstGeom>
          <a:ln>
            <a:noFill/>
          </a:ln>
        </p:spPr>
      </p:pic>
      <p:sp>
        <p:nvSpPr>
          <p:cNvPr id="137" name="TextShape 1"/>
          <p:cNvSpPr txBox="1"/>
          <p:nvPr/>
        </p:nvSpPr>
        <p:spPr>
          <a:xfrm>
            <a:off x="0" y="134553"/>
            <a:ext cx="9143433" cy="550623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pPr algn="ctr"/>
            <a:r>
              <a:rPr lang="en-US" sz="3300" dirty="0" err="1">
                <a:solidFill>
                  <a:srgbClr val="000000"/>
                </a:solidFill>
                <a:latin typeface="Arial"/>
                <a:cs typeface="Arial"/>
              </a:rPr>
              <a:t>Plasmoid</a:t>
            </a:r>
            <a:r>
              <a:rPr lang="en-US" sz="3300" dirty="0">
                <a:solidFill>
                  <a:srgbClr val="000000"/>
                </a:solidFill>
                <a:latin typeface="Arial"/>
                <a:cs typeface="Arial"/>
              </a:rPr>
              <a:t> momentum: an example</a:t>
            </a:r>
            <a:endParaRPr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pic>
        <p:nvPicPr>
          <p:cNvPr id="138" name="Picture 137"/>
          <p:cNvPicPr/>
          <p:nvPr/>
        </p:nvPicPr>
        <p:blipFill>
          <a:blip r:embed="rId3"/>
          <a:stretch/>
        </p:blipFill>
        <p:spPr>
          <a:xfrm>
            <a:off x="144433" y="1006964"/>
            <a:ext cx="5681337" cy="1985313"/>
          </a:xfrm>
          <a:prstGeom prst="rect">
            <a:avLst/>
          </a:prstGeom>
          <a:ln>
            <a:noFill/>
          </a:ln>
        </p:spPr>
      </p:pic>
      <p:sp>
        <p:nvSpPr>
          <p:cNvPr id="139" name="TextShape 2"/>
          <p:cNvSpPr txBox="1"/>
          <p:nvPr/>
        </p:nvSpPr>
        <p:spPr>
          <a:xfrm>
            <a:off x="5220620" y="3592440"/>
            <a:ext cx="2448807" cy="490858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pPr>
              <a:buSzPct val="45000"/>
            </a:pP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Exit (final)</a:t>
            </a:r>
            <a:endParaRPr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140" name="Line 3"/>
          <p:cNvSpPr/>
          <p:nvPr/>
        </p:nvSpPr>
        <p:spPr>
          <a:xfrm>
            <a:off x="2612409" y="4833465"/>
            <a:ext cx="2449134" cy="0"/>
          </a:xfrm>
          <a:prstGeom prst="line">
            <a:avLst/>
          </a:prstGeom>
          <a:ln>
            <a:solidFill>
              <a:srgbClr val="000080"/>
            </a:solidFill>
            <a:tailEnd type="triangle" w="med" len="med"/>
          </a:ln>
        </p:spPr>
      </p:sp>
      <p:sp>
        <p:nvSpPr>
          <p:cNvPr id="141" name="TextShape 4"/>
          <p:cNvSpPr txBox="1"/>
          <p:nvPr/>
        </p:nvSpPr>
        <p:spPr>
          <a:xfrm>
            <a:off x="6041197" y="1143376"/>
            <a:ext cx="3265512" cy="940240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pPr>
              <a:buSzPct val="45000"/>
              <a:buFont typeface="StarSymbol"/>
              <a:buChar char=""/>
            </a:pPr>
            <a:endParaRPr dirty="0"/>
          </a:p>
        </p:txBody>
      </p:sp>
      <p:sp>
        <p:nvSpPr>
          <p:cNvPr id="142" name="TextShape 5"/>
          <p:cNvSpPr txBox="1"/>
          <p:nvPr/>
        </p:nvSpPr>
        <p:spPr>
          <a:xfrm>
            <a:off x="5061869" y="4640239"/>
            <a:ext cx="4081563" cy="1512417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pPr>
              <a:buSzPct val="45000"/>
            </a:pPr>
            <a:r>
              <a:rPr lang="en-US" sz="2000" b="1" dirty="0" err="1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Blue:small</a:t>
            </a:r>
            <a:r>
              <a:rPr lang="en-US" sz="2000" b="1" dirty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 &amp; </a:t>
            </a:r>
            <a:r>
              <a:rPr lang="en-US" sz="2000" b="1" dirty="0" smtClean="0">
                <a:solidFill>
                  <a:srgbClr val="000000"/>
                </a:solidFill>
                <a:latin typeface="Arial"/>
                <a:ea typeface="ＭＳ Ｐゴシック"/>
                <a:cs typeface="Arial"/>
              </a:rPr>
              <a:t>relativistic</a:t>
            </a:r>
          </a:p>
          <a:p>
            <a:pPr>
              <a:buSzPct val="45000"/>
            </a:pPr>
            <a:endParaRPr b="1" dirty="0">
              <a:solidFill>
                <a:srgbClr val="000000"/>
              </a:solidFill>
              <a:latin typeface="Arial"/>
              <a:cs typeface="Arial"/>
            </a:endParaRPr>
          </a:p>
          <a:p>
            <a:pPr>
              <a:buSzPct val="45000"/>
              <a:buFont typeface="StarSymbol"/>
              <a:buChar char=""/>
            </a:pPr>
            <a:endParaRPr dirty="0"/>
          </a:p>
          <a:p>
            <a:pPr>
              <a:buSzPct val="45000"/>
            </a:pPr>
            <a:r>
              <a:rPr lang="en-US" sz="2000" b="1" dirty="0">
                <a:solidFill>
                  <a:srgbClr val="00FFFF"/>
                </a:solidFill>
                <a:latin typeface="Arial"/>
                <a:ea typeface="ＭＳ Ｐゴシック"/>
                <a:cs typeface="Arial"/>
              </a:rPr>
              <a:t>Cyan: large &amp; non-relativistic</a:t>
            </a:r>
            <a:endParaRPr b="1" dirty="0">
              <a:latin typeface="Arial"/>
              <a:cs typeface="Arial"/>
            </a:endParaRPr>
          </a:p>
        </p:txBody>
      </p:sp>
      <p:sp>
        <p:nvSpPr>
          <p:cNvPr id="145" name="TextShape 8"/>
          <p:cNvSpPr txBox="1"/>
          <p:nvPr/>
        </p:nvSpPr>
        <p:spPr>
          <a:xfrm>
            <a:off x="3428788" y="4572196"/>
            <a:ext cx="653102" cy="498043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r>
              <a:rPr lang="en-US" sz="1300">
                <a:solidFill>
                  <a:srgbClr val="000000"/>
                </a:solidFill>
                <a:latin typeface="Andale Mono"/>
              </a:rPr>
              <a:t>Very rare</a:t>
            </a:r>
            <a:r>
              <a:rPr lang="en-US">
                <a:latin typeface="Arial"/>
              </a:rPr>
              <a:t> </a:t>
            </a:r>
            <a:endParaRPr/>
          </a:p>
        </p:txBody>
      </p:sp>
      <p:sp>
        <p:nvSpPr>
          <p:cNvPr id="146" name="Line 9"/>
          <p:cNvSpPr/>
          <p:nvPr/>
        </p:nvSpPr>
        <p:spPr>
          <a:xfrm>
            <a:off x="3592063" y="5715246"/>
            <a:ext cx="1469480" cy="0"/>
          </a:xfrm>
          <a:prstGeom prst="line">
            <a:avLst/>
          </a:prstGeom>
          <a:ln>
            <a:solidFill>
              <a:srgbClr val="00FFFF"/>
            </a:solidFill>
            <a:tailEnd type="triangle" w="med" len="med"/>
          </a:ln>
        </p:spPr>
      </p:sp>
      <p:sp>
        <p:nvSpPr>
          <p:cNvPr id="147" name="Line 10"/>
          <p:cNvSpPr/>
          <p:nvPr/>
        </p:nvSpPr>
        <p:spPr>
          <a:xfrm flipV="1">
            <a:off x="2938961" y="3755733"/>
            <a:ext cx="2285858" cy="489878"/>
          </a:xfrm>
          <a:prstGeom prst="line">
            <a:avLst/>
          </a:prstGeom>
          <a:ln>
            <a:solidFill>
              <a:srgbClr val="000000"/>
            </a:solidFill>
            <a:tailEnd type="triangle" w="med" len="med"/>
          </a:ln>
        </p:spPr>
      </p:sp>
    </p:spTree>
    <p:extLst>
      <p:ext uri="{BB962C8B-B14F-4D97-AF65-F5344CB8AC3E}">
        <p14:creationId xmlns:p14="http://schemas.microsoft.com/office/powerpoint/2010/main" val="779444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>
              <p:cTn id="2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extShape 2"/>
          <p:cNvSpPr txBox="1"/>
          <p:nvPr/>
        </p:nvSpPr>
        <p:spPr>
          <a:xfrm>
            <a:off x="0" y="1236912"/>
            <a:ext cx="9143433" cy="604510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pPr algn="ctr"/>
            <a:r>
              <a:rPr lang="en-US" dirty="0">
                <a:latin typeface="Andale Mono"/>
              </a:rPr>
              <a:t>Small &amp; </a:t>
            </a:r>
            <a:r>
              <a:rPr lang="en-US" dirty="0" smtClean="0">
                <a:latin typeface="Andale Mono"/>
              </a:rPr>
              <a:t>Fast </a:t>
            </a:r>
            <a:r>
              <a:rPr lang="en-US" dirty="0" err="1" smtClean="0">
                <a:latin typeface="Andale Mono"/>
              </a:rPr>
              <a:t>Plasmoid</a:t>
            </a:r>
            <a:endParaRPr dirty="0"/>
          </a:p>
        </p:txBody>
      </p:sp>
      <p:sp>
        <p:nvSpPr>
          <p:cNvPr id="188" name="TextShape 3"/>
          <p:cNvSpPr txBox="1"/>
          <p:nvPr/>
        </p:nvSpPr>
        <p:spPr>
          <a:xfrm>
            <a:off x="0" y="3989315"/>
            <a:ext cx="9143433" cy="604510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pPr algn="ctr"/>
            <a:r>
              <a:rPr lang="en-US" dirty="0">
                <a:solidFill>
                  <a:srgbClr val="000000"/>
                </a:solidFill>
                <a:latin typeface="Andale Mono"/>
              </a:rPr>
              <a:t>Large &amp; </a:t>
            </a:r>
            <a:r>
              <a:rPr lang="en-US" dirty="0" smtClean="0">
                <a:solidFill>
                  <a:srgbClr val="000000"/>
                </a:solidFill>
                <a:latin typeface="Andale Mono"/>
              </a:rPr>
              <a:t>Slow </a:t>
            </a:r>
            <a:r>
              <a:rPr lang="en-US" dirty="0" err="1" smtClean="0">
                <a:solidFill>
                  <a:srgbClr val="000000"/>
                </a:solidFill>
                <a:latin typeface="Andale Mono"/>
              </a:rPr>
              <a:t>plasmoid</a:t>
            </a:r>
            <a:endParaRPr dirty="0">
              <a:solidFill>
                <a:srgbClr val="000000"/>
              </a:solidFill>
            </a:endParaRPr>
          </a:p>
        </p:txBody>
      </p:sp>
      <p:pic>
        <p:nvPicPr>
          <p:cNvPr id="189" name="Picture 188"/>
          <p:cNvPicPr/>
          <p:nvPr/>
        </p:nvPicPr>
        <p:blipFill>
          <a:blip r:embed="rId2"/>
          <a:stretch/>
        </p:blipFill>
        <p:spPr>
          <a:xfrm>
            <a:off x="206374" y="1857375"/>
            <a:ext cx="3748515" cy="2136511"/>
          </a:xfrm>
          <a:prstGeom prst="rect">
            <a:avLst/>
          </a:prstGeom>
          <a:ln>
            <a:noFill/>
          </a:ln>
        </p:spPr>
      </p:pic>
      <p:pic>
        <p:nvPicPr>
          <p:cNvPr id="190" name="Picture 189"/>
          <p:cNvPicPr/>
          <p:nvPr/>
        </p:nvPicPr>
        <p:blipFill>
          <a:blip r:embed="rId3"/>
          <a:stretch/>
        </p:blipFill>
        <p:spPr>
          <a:xfrm>
            <a:off x="206374" y="4445000"/>
            <a:ext cx="3875516" cy="2250002"/>
          </a:xfrm>
          <a:prstGeom prst="rect">
            <a:avLst/>
          </a:prstGeom>
          <a:ln>
            <a:noFill/>
          </a:ln>
        </p:spPr>
      </p:pic>
      <p:pic>
        <p:nvPicPr>
          <p:cNvPr id="191" name="Picture 190"/>
          <p:cNvPicPr/>
          <p:nvPr/>
        </p:nvPicPr>
        <p:blipFill>
          <a:blip r:embed="rId4"/>
          <a:stretch/>
        </p:blipFill>
        <p:spPr>
          <a:xfrm>
            <a:off x="5001131" y="4445000"/>
            <a:ext cx="3968244" cy="2250002"/>
          </a:xfrm>
          <a:prstGeom prst="rect">
            <a:avLst/>
          </a:prstGeom>
          <a:ln>
            <a:noFill/>
          </a:ln>
        </p:spPr>
      </p:pic>
      <p:pic>
        <p:nvPicPr>
          <p:cNvPr id="192" name="Picture 191"/>
          <p:cNvPicPr/>
          <p:nvPr/>
        </p:nvPicPr>
        <p:blipFill>
          <a:blip r:embed="rId5"/>
          <a:stretch/>
        </p:blipFill>
        <p:spPr>
          <a:xfrm>
            <a:off x="5267918" y="1793874"/>
            <a:ext cx="3701457" cy="2116193"/>
          </a:xfrm>
          <a:prstGeom prst="rect">
            <a:avLst/>
          </a:prstGeom>
          <a:ln>
            <a:noFill/>
          </a:ln>
        </p:spPr>
      </p:pic>
      <p:sp>
        <p:nvSpPr>
          <p:cNvPr id="9" name="Rectangle 1"/>
          <p:cNvSpPr>
            <a:spLocks noGrp="1"/>
          </p:cNvSpPr>
          <p:nvPr>
            <p:ph type="title"/>
          </p:nvPr>
        </p:nvSpPr>
        <p:spPr bwMode="auto">
          <a:xfrm>
            <a:off x="517489" y="-91514"/>
            <a:ext cx="8458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200" dirty="0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  <a:sym typeface="Arial" charset="0"/>
              </a:rPr>
              <a:t>From PIC </a:t>
            </a:r>
            <a:r>
              <a:rPr lang="en-US" sz="3200" dirty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  <a:sym typeface="Arial" charset="0"/>
              </a:rPr>
              <a:t>simulations to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  <a:sym typeface="Arial" charset="0"/>
              </a:rPr>
              <a:t>lightcurves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  <a:sym typeface="Arial" charset="0"/>
              </a:rPr>
              <a:t/>
            </a:r>
            <a:br>
              <a:rPr lang="en-US" sz="3200" dirty="0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  <a:sym typeface="Arial" charset="0"/>
              </a:rPr>
            </a:br>
            <a:r>
              <a:rPr lang="en-US" sz="1600" dirty="0" err="1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  <a:sym typeface="Arial" charset="0"/>
              </a:rPr>
              <a:t>Petropoulou</a:t>
            </a:r>
            <a:r>
              <a:rPr lang="en-US" sz="1600" dirty="0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  <a:sym typeface="Arial" charset="0"/>
              </a:rPr>
              <a:t>, Giannios &amp; </a:t>
            </a:r>
            <a:r>
              <a:rPr lang="en-US" sz="1600" dirty="0" err="1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  <a:sym typeface="Arial" charset="0"/>
              </a:rPr>
              <a:t>Sironi</a:t>
            </a:r>
            <a:r>
              <a:rPr lang="en-US" sz="1600" dirty="0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  <a:sym typeface="Arial" charset="0"/>
              </a:rPr>
              <a:t> 2016</a:t>
            </a:r>
            <a:endParaRPr lang="en-US" sz="1600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88090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TextShape 2"/>
          <p:cNvSpPr txBox="1"/>
          <p:nvPr/>
        </p:nvSpPr>
        <p:spPr>
          <a:xfrm>
            <a:off x="0" y="1236912"/>
            <a:ext cx="9143433" cy="604510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pPr algn="ctr"/>
            <a:r>
              <a:rPr lang="en-US" dirty="0">
                <a:latin typeface="Andale Mono"/>
              </a:rPr>
              <a:t>Small &amp; </a:t>
            </a:r>
            <a:r>
              <a:rPr lang="en-US" dirty="0" smtClean="0">
                <a:latin typeface="Andale Mono"/>
              </a:rPr>
              <a:t>Fast </a:t>
            </a:r>
            <a:r>
              <a:rPr lang="en-US" dirty="0" err="1" smtClean="0">
                <a:latin typeface="Andale Mono"/>
              </a:rPr>
              <a:t>Plasmoid</a:t>
            </a:r>
            <a:endParaRPr dirty="0"/>
          </a:p>
        </p:txBody>
      </p:sp>
      <p:sp>
        <p:nvSpPr>
          <p:cNvPr id="188" name="TextShape 3"/>
          <p:cNvSpPr txBox="1"/>
          <p:nvPr/>
        </p:nvSpPr>
        <p:spPr>
          <a:xfrm>
            <a:off x="0" y="3989315"/>
            <a:ext cx="9143433" cy="604510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/>
          <a:p>
            <a:pPr algn="ctr"/>
            <a:r>
              <a:rPr lang="en-US" dirty="0">
                <a:solidFill>
                  <a:srgbClr val="000000"/>
                </a:solidFill>
                <a:latin typeface="Andale Mono"/>
              </a:rPr>
              <a:t>Large &amp; </a:t>
            </a:r>
            <a:r>
              <a:rPr lang="en-US" dirty="0" smtClean="0">
                <a:solidFill>
                  <a:srgbClr val="000000"/>
                </a:solidFill>
                <a:latin typeface="Andale Mono"/>
              </a:rPr>
              <a:t>Slow </a:t>
            </a:r>
            <a:r>
              <a:rPr lang="en-US" dirty="0" err="1" smtClean="0">
                <a:solidFill>
                  <a:srgbClr val="000000"/>
                </a:solidFill>
                <a:latin typeface="Andale Mono"/>
              </a:rPr>
              <a:t>plasmoid</a:t>
            </a:r>
            <a:endParaRPr dirty="0">
              <a:solidFill>
                <a:srgbClr val="000000"/>
              </a:solidFill>
            </a:endParaRPr>
          </a:p>
        </p:txBody>
      </p:sp>
      <p:pic>
        <p:nvPicPr>
          <p:cNvPr id="191" name="Picture 190"/>
          <p:cNvPicPr/>
          <p:nvPr/>
        </p:nvPicPr>
        <p:blipFill>
          <a:blip r:embed="rId6"/>
          <a:stretch/>
        </p:blipFill>
        <p:spPr>
          <a:xfrm>
            <a:off x="5001131" y="4445000"/>
            <a:ext cx="3968244" cy="2250002"/>
          </a:xfrm>
          <a:prstGeom prst="rect">
            <a:avLst/>
          </a:prstGeom>
          <a:ln>
            <a:noFill/>
          </a:ln>
        </p:spPr>
      </p:pic>
      <p:pic>
        <p:nvPicPr>
          <p:cNvPr id="192" name="Picture 191"/>
          <p:cNvPicPr/>
          <p:nvPr/>
        </p:nvPicPr>
        <p:blipFill>
          <a:blip r:embed="rId7"/>
          <a:stretch/>
        </p:blipFill>
        <p:spPr>
          <a:xfrm>
            <a:off x="5267918" y="1793874"/>
            <a:ext cx="3701457" cy="2116193"/>
          </a:xfrm>
          <a:prstGeom prst="rect">
            <a:avLst/>
          </a:prstGeom>
          <a:ln>
            <a:noFill/>
          </a:ln>
        </p:spPr>
      </p:pic>
      <p:sp>
        <p:nvSpPr>
          <p:cNvPr id="9" name="Rectangle 1"/>
          <p:cNvSpPr>
            <a:spLocks noGrp="1"/>
          </p:cNvSpPr>
          <p:nvPr>
            <p:ph type="title"/>
          </p:nvPr>
        </p:nvSpPr>
        <p:spPr bwMode="auto">
          <a:xfrm>
            <a:off x="517489" y="-91514"/>
            <a:ext cx="845820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r>
              <a:rPr lang="en-US" sz="3200" dirty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  <a:sym typeface="Arial" charset="0"/>
              </a:rPr>
              <a:t>From first principle simulations to </a:t>
            </a:r>
            <a:r>
              <a:rPr lang="en-US" sz="3200" dirty="0" err="1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  <a:sym typeface="Arial" charset="0"/>
              </a:rPr>
              <a:t>lightcurves</a:t>
            </a:r>
            <a:r>
              <a:rPr lang="en-US" sz="3200" dirty="0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  <a:sym typeface="Arial" charset="0"/>
              </a:rPr>
              <a:t/>
            </a:r>
            <a:br>
              <a:rPr lang="en-US" sz="3200" dirty="0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  <a:sym typeface="Arial" charset="0"/>
              </a:rPr>
            </a:br>
            <a:r>
              <a:rPr lang="en-US" sz="1600" dirty="0" err="1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  <a:sym typeface="Arial" charset="0"/>
              </a:rPr>
              <a:t>Petropoulou</a:t>
            </a:r>
            <a:r>
              <a:rPr lang="en-US" sz="1600" dirty="0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  <a:sym typeface="Arial" charset="0"/>
              </a:rPr>
              <a:t>, Giannios &amp; </a:t>
            </a:r>
            <a:r>
              <a:rPr lang="en-US" sz="1600" dirty="0" err="1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  <a:sym typeface="Arial" charset="0"/>
              </a:rPr>
              <a:t>Sironi</a:t>
            </a:r>
            <a:r>
              <a:rPr lang="en-US" sz="1600" dirty="0" smtClean="0">
                <a:solidFill>
                  <a:srgbClr val="000000"/>
                </a:solidFill>
                <a:effectLst/>
                <a:latin typeface="Arial" charset="0"/>
                <a:ea typeface="ＭＳ Ｐゴシック" charset="0"/>
                <a:cs typeface="Arial" charset="0"/>
                <a:sym typeface="Arial" charset="0"/>
              </a:rPr>
              <a:t> 2016</a:t>
            </a:r>
            <a:endParaRPr lang="en-US" sz="1600" dirty="0">
              <a:solidFill>
                <a:srgbClr val="000000"/>
              </a:solidFill>
              <a:effectLst/>
              <a:latin typeface="Arial" charset="0"/>
              <a:ea typeface="ＭＳ Ｐゴシック" charset="0"/>
              <a:cs typeface="Arial" charset="0"/>
              <a:sym typeface="Arial" charset="0"/>
            </a:endParaRPr>
          </a:p>
        </p:txBody>
      </p:sp>
      <p:pic>
        <p:nvPicPr>
          <p:cNvPr id="2" name="spec_small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365124" y="1857374"/>
            <a:ext cx="3492500" cy="2074863"/>
          </a:xfrm>
          <a:prstGeom prst="rect">
            <a:avLst/>
          </a:prstGeom>
        </p:spPr>
      </p:pic>
      <p:pic>
        <p:nvPicPr>
          <p:cNvPr id="3" name="spec_large.mov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50610" y="4492625"/>
            <a:ext cx="3765766" cy="2250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614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>
              <p:cTn id="2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0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00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15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6" fill="hold">
                      <p:stCondLst>
                        <p:cond delay="0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9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2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 smtClean="0">
                <a:effectLst/>
              </a:rPr>
              <a:t>Work in progress</a:t>
            </a:r>
            <a:endParaRPr lang="en-US" sz="4400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c</a:t>
            </a:r>
            <a:r>
              <a:rPr lang="en-US" dirty="0" smtClean="0"/>
              <a:t>omplete </a:t>
            </a:r>
            <a:r>
              <a:rPr lang="en-US" dirty="0" err="1" smtClean="0"/>
              <a:t>lightcurve</a:t>
            </a:r>
            <a:r>
              <a:rPr lang="en-US" dirty="0" smtClean="0"/>
              <a:t> from a layer: emission from all </a:t>
            </a:r>
            <a:r>
              <a:rPr lang="en-US" dirty="0" err="1" smtClean="0"/>
              <a:t>plasmoids</a:t>
            </a:r>
            <a:r>
              <a:rPr lang="en-US" dirty="0" smtClean="0"/>
              <a:t> in the current sheet</a:t>
            </a:r>
          </a:p>
          <a:p>
            <a:r>
              <a:rPr lang="en-US" dirty="0" smtClean="0"/>
              <a:t>the “afterglow” emission: radio flares after a gamma-ray flare?</a:t>
            </a:r>
          </a:p>
          <a:p>
            <a:r>
              <a:rPr lang="en-US" dirty="0" smtClean="0"/>
              <a:t>connect to the large-scale jet: </a:t>
            </a:r>
          </a:p>
          <a:p>
            <a:pPr lvl="1"/>
            <a:r>
              <a:rPr lang="en-US" dirty="0" smtClean="0"/>
              <a:t>where the reconnection takes place? </a:t>
            </a:r>
          </a:p>
          <a:p>
            <a:pPr lvl="1"/>
            <a:r>
              <a:rPr lang="en-US" dirty="0"/>
              <a:t>h</a:t>
            </a:r>
            <a:r>
              <a:rPr lang="en-US" dirty="0" smtClean="0"/>
              <a:t>ow large are the reconnection regions?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68284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effectLst/>
              </a:rPr>
              <a:t>Concluding</a:t>
            </a:r>
            <a:endParaRPr lang="en-US" dirty="0">
              <a:effectLst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2295481"/>
            <a:ext cx="7770813" cy="4139267"/>
          </a:xfrm>
        </p:spPr>
        <p:txBody>
          <a:bodyPr>
            <a:noAutofit/>
          </a:bodyPr>
          <a:lstStyle/>
          <a:p>
            <a:pPr>
              <a:buAutoNum type="arabicParenR"/>
            </a:pPr>
            <a:r>
              <a:rPr lang="en-US" dirty="0" smtClean="0"/>
              <a:t>Are large-scale fields required to make Jets?</a:t>
            </a:r>
          </a:p>
          <a:p>
            <a:pPr lvl="1"/>
            <a:r>
              <a:rPr lang="en-US" dirty="0" smtClean="0"/>
              <a:t>Disk</a:t>
            </a:r>
            <a:r>
              <a:rPr lang="en-US" dirty="0"/>
              <a:t>-</a:t>
            </a:r>
            <a:r>
              <a:rPr lang="en-US" dirty="0" smtClean="0"/>
              <a:t>generated fields may launch powerful jets</a:t>
            </a:r>
          </a:p>
          <a:p>
            <a:pPr lvl="1"/>
            <a:endParaRPr lang="en-US" dirty="0" smtClean="0"/>
          </a:p>
          <a:p>
            <a:pPr marL="0" indent="0">
              <a:buNone/>
            </a:pPr>
            <a:r>
              <a:rPr lang="en-US" dirty="0" smtClean="0"/>
              <a:t>2) Jets are observed to be efficient particle accelerators, highly variable</a:t>
            </a:r>
            <a:endParaRPr lang="en-US" dirty="0"/>
          </a:p>
          <a:p>
            <a:pPr lvl="1"/>
            <a:r>
              <a:rPr lang="en-US" dirty="0" smtClean="0"/>
              <a:t>Magnetic reconnection can produce both </a:t>
            </a:r>
            <a:endParaRPr lang="en-US" dirty="0"/>
          </a:p>
          <a:p>
            <a:r>
              <a:rPr lang="en-US" dirty="0" err="1" smtClean="0"/>
              <a:t>Blazar</a:t>
            </a:r>
            <a:r>
              <a:rPr lang="en-US" dirty="0" smtClean="0"/>
              <a:t> “blobs” = reconnection </a:t>
            </a:r>
            <a:r>
              <a:rPr lang="en-US" dirty="0" err="1" smtClean="0"/>
              <a:t>plasmoids</a:t>
            </a:r>
            <a:r>
              <a:rPr lang="en-US" dirty="0" smtClean="0"/>
              <a:t> ?</a:t>
            </a:r>
          </a:p>
        </p:txBody>
      </p:sp>
    </p:spTree>
    <p:extLst>
      <p:ext uri="{BB962C8B-B14F-4D97-AF65-F5344CB8AC3E}">
        <p14:creationId xmlns:p14="http://schemas.microsoft.com/office/powerpoint/2010/main" val="2682389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Title 1"/>
          <p:cNvSpPr>
            <a:spLocks noGrp="1"/>
          </p:cNvSpPr>
          <p:nvPr>
            <p:ph type="title"/>
          </p:nvPr>
        </p:nvSpPr>
        <p:spPr>
          <a:xfrm>
            <a:off x="447675" y="-43889"/>
            <a:ext cx="8902700" cy="1371600"/>
          </a:xfrm>
        </p:spPr>
        <p:txBody>
          <a:bodyPr/>
          <a:lstStyle/>
          <a:p>
            <a:r>
              <a:rPr lang="en-US" sz="3600" dirty="0" err="1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Blazars</a:t>
            </a:r>
            <a:r>
              <a:rPr lang="en-US" sz="3600" dirty="0" smtClean="0">
                <a:solidFill>
                  <a:srgbClr val="000000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 as UHECR accelerators</a:t>
            </a:r>
            <a:endParaRPr lang="en-US" sz="3200" i="1" dirty="0">
              <a:solidFill>
                <a:srgbClr val="000000"/>
              </a:solidFill>
              <a:effectLst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77827" name="Content Placeholder 3" descr="Hillas.pdf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35" t="31818" r="23529" b="31818"/>
          <a:stretch>
            <a:fillRect/>
          </a:stretch>
        </p:blipFill>
        <p:spPr>
          <a:xfrm>
            <a:off x="779463" y="2362200"/>
            <a:ext cx="3709987" cy="3619500"/>
          </a:xfrm>
        </p:spPr>
      </p:pic>
      <p:sp>
        <p:nvSpPr>
          <p:cNvPr id="77828" name="TextBox 4"/>
          <p:cNvSpPr txBox="1">
            <a:spLocks noChangeArrowheads="1"/>
          </p:cNvSpPr>
          <p:nvPr/>
        </p:nvSpPr>
        <p:spPr bwMode="auto">
          <a:xfrm>
            <a:off x="1517650" y="5634038"/>
            <a:ext cx="31242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/>
              <a:t>“Hillas” Diagram</a:t>
            </a:r>
          </a:p>
        </p:txBody>
      </p:sp>
      <p:pic>
        <p:nvPicPr>
          <p:cNvPr id="10" name="Content Placeholder 4" descr="sketch1.eps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363" b="12363"/>
          <a:stretch>
            <a:fillRect/>
          </a:stretch>
        </p:blipFill>
        <p:spPr>
          <a:xfrm>
            <a:off x="5365750" y="1455738"/>
            <a:ext cx="3225800" cy="3436289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7662922" y="3313114"/>
            <a:ext cx="441265" cy="360808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5032375" y="5048250"/>
            <a:ext cx="339725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most energetic particles have gyration radius a large fraction (~20%) of the size of the blob</a:t>
            </a:r>
          </a:p>
          <a:p>
            <a:endParaRPr lang="en-US" dirty="0"/>
          </a:p>
          <a:p>
            <a:r>
              <a:rPr lang="en-US" dirty="0" smtClean="0"/>
              <a:t>Protons can reach ~10</a:t>
            </a:r>
            <a:r>
              <a:rPr lang="en-US" baseline="30000" dirty="0" smtClean="0"/>
              <a:t>19</a:t>
            </a:r>
            <a:r>
              <a:rPr lang="en-US" dirty="0" smtClean="0"/>
              <a:t> </a:t>
            </a:r>
            <a:r>
              <a:rPr lang="en-US" dirty="0" err="1" smtClean="0"/>
              <a:t>eV</a:t>
            </a:r>
            <a:r>
              <a:rPr lang="en-US" dirty="0" smtClean="0"/>
              <a:t> or more in powerful flares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86629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le 1"/>
          <p:cNvSpPr>
            <a:spLocks noGrp="1"/>
          </p:cNvSpPr>
          <p:nvPr>
            <p:ph type="title"/>
          </p:nvPr>
        </p:nvSpPr>
        <p:spPr>
          <a:xfrm>
            <a:off x="457200" y="456905"/>
            <a:ext cx="8229600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Jet speed inferred from “superluminal” motions </a:t>
            </a:r>
            <a:endParaRPr lang="en-US" sz="3600" dirty="0">
              <a:solidFill>
                <a:schemeClr val="tx1"/>
              </a:solidFill>
              <a:effectLst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675" name="Text Placeholder 6"/>
          <p:cNvSpPr>
            <a:spLocks noGrp="1"/>
          </p:cNvSpPr>
          <p:nvPr>
            <p:ph type="body" idx="1"/>
          </p:nvPr>
        </p:nvSpPr>
        <p:spPr>
          <a:xfrm>
            <a:off x="4062413" y="5465792"/>
            <a:ext cx="1676400" cy="762000"/>
          </a:xfrm>
        </p:spPr>
        <p:txBody>
          <a:bodyPr/>
          <a:lstStyle/>
          <a:p>
            <a:r>
              <a:rPr lang="en-US" sz="2000" b="0" dirty="0">
                <a:latin typeface="Times New Roman" charset="0"/>
                <a:ea typeface="ＭＳ Ｐゴシック" charset="0"/>
                <a:cs typeface="ＭＳ Ｐゴシック" charset="0"/>
              </a:rPr>
              <a:t>Rees 1966</a:t>
            </a:r>
          </a:p>
        </p:txBody>
      </p:sp>
      <p:pic>
        <p:nvPicPr>
          <p:cNvPr id="28676" name="Content Placeholder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5426200"/>
            <a:ext cx="2622550" cy="666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17" descr="images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7150" y="2590800"/>
            <a:ext cx="2336800" cy="347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TextBox 20"/>
          <p:cNvSpPr txBox="1">
            <a:spLocks noChangeArrowheads="1"/>
          </p:cNvSpPr>
          <p:nvPr/>
        </p:nvSpPr>
        <p:spPr bwMode="auto">
          <a:xfrm>
            <a:off x="1142999" y="5978283"/>
            <a:ext cx="4966823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400" dirty="0"/>
              <a:t>Γ~10 </a:t>
            </a:r>
            <a:r>
              <a:rPr lang="en-US" sz="2400" dirty="0" smtClean="0"/>
              <a:t>in </a:t>
            </a:r>
            <a:r>
              <a:rPr lang="en-US" sz="2400" dirty="0" err="1" smtClean="0"/>
              <a:t>blazars</a:t>
            </a:r>
            <a:endParaRPr lang="en-US" sz="2400" dirty="0"/>
          </a:p>
        </p:txBody>
      </p:sp>
      <p:cxnSp>
        <p:nvCxnSpPr>
          <p:cNvPr id="19" name="Straight Arrow Connector 18"/>
          <p:cNvCxnSpPr/>
          <p:nvPr/>
        </p:nvCxnSpPr>
        <p:spPr>
          <a:xfrm rot="16200000" flipH="1">
            <a:off x="4629150" y="4419600"/>
            <a:ext cx="3505200" cy="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>
            <a:off x="6838950" y="6400800"/>
            <a:ext cx="1905000" cy="1588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681" name="TextBox 23"/>
          <p:cNvSpPr txBox="1">
            <a:spLocks noChangeArrowheads="1"/>
          </p:cNvSpPr>
          <p:nvPr/>
        </p:nvSpPr>
        <p:spPr bwMode="auto">
          <a:xfrm>
            <a:off x="7372350" y="6400800"/>
            <a:ext cx="152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Distance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440488" y="4008438"/>
            <a:ext cx="123825" cy="48736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8683" name="TextBox 24"/>
          <p:cNvSpPr txBox="1">
            <a:spLocks noChangeArrowheads="1"/>
          </p:cNvSpPr>
          <p:nvPr/>
        </p:nvSpPr>
        <p:spPr bwMode="auto">
          <a:xfrm rot="-5400000">
            <a:off x="6018213" y="3852863"/>
            <a:ext cx="9144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time</a:t>
            </a:r>
          </a:p>
        </p:txBody>
      </p:sp>
      <p:sp>
        <p:nvSpPr>
          <p:cNvPr id="28684" name="Rectangle 14"/>
          <p:cNvSpPr>
            <a:spLocks noChangeArrowheads="1"/>
          </p:cNvSpPr>
          <p:nvPr/>
        </p:nvSpPr>
        <p:spPr bwMode="auto">
          <a:xfrm rot="5400000">
            <a:off x="8509793" y="4120357"/>
            <a:ext cx="868363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000"/>
              <a:t>3C279</a:t>
            </a:r>
          </a:p>
        </p:txBody>
      </p:sp>
      <p:sp>
        <p:nvSpPr>
          <p:cNvPr id="28685" name="Content Placeholder 16"/>
          <p:cNvSpPr>
            <a:spLocks noGrp="1"/>
          </p:cNvSpPr>
          <p:nvPr>
            <p:ph sz="quarter" idx="4"/>
          </p:nvPr>
        </p:nvSpPr>
        <p:spPr>
          <a:xfrm>
            <a:off x="5940425" y="1859646"/>
            <a:ext cx="4041775" cy="3951288"/>
          </a:xfrm>
        </p:spPr>
        <p:txBody>
          <a:bodyPr/>
          <a:lstStyle/>
          <a:p>
            <a:pPr>
              <a:buFont typeface="Wingdings" charset="0"/>
              <a:buNone/>
            </a:pP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Biretta, Moore, Cohen 1986 	  </a:t>
            </a:r>
            <a:r>
              <a:rPr lang="en-US" sz="2000" dirty="0" err="1">
                <a:latin typeface="Times New Roman" charset="0"/>
                <a:ea typeface="ＭＳ Ｐゴシック" charset="0"/>
                <a:cs typeface="ＭＳ Ｐゴシック" charset="0"/>
              </a:rPr>
              <a:t>Wehrle</a:t>
            </a:r>
            <a:r>
              <a:rPr lang="en-US" sz="2000" dirty="0">
                <a:latin typeface="Times New Roman" charset="0"/>
                <a:ea typeface="ＭＳ Ｐゴシック" charset="0"/>
                <a:cs typeface="ＭＳ Ｐゴシック" charset="0"/>
              </a:rPr>
              <a:t> et al. 2001</a:t>
            </a:r>
          </a:p>
          <a:p>
            <a:pPr>
              <a:buFont typeface="Wingdings" charset="0"/>
              <a:buNone/>
            </a:pP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8687" name="TextBox 17"/>
          <p:cNvSpPr txBox="1">
            <a:spLocks noChangeArrowheads="1"/>
          </p:cNvSpPr>
          <p:nvPr/>
        </p:nvSpPr>
        <p:spPr bwMode="auto">
          <a:xfrm rot="-5400000">
            <a:off x="-1466676" y="3674004"/>
            <a:ext cx="3429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3C120; VLBA; Gomez et al. 2008</a:t>
            </a:r>
          </a:p>
        </p:txBody>
      </p:sp>
      <p:pic>
        <p:nvPicPr>
          <p:cNvPr id="3" name="Picture 2" descr="radio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2224405"/>
            <a:ext cx="5681472" cy="313944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88894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err="1"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Blazars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: bright at all </a:t>
            </a:r>
            <a:r>
              <a:rPr lang="en-US" sz="3600" dirty="0" smtClean="0"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frequencies</a:t>
            </a:r>
            <a:endParaRPr lang="en-US" sz="3600" dirty="0">
              <a:solidFill>
                <a:schemeClr val="tx1"/>
              </a:solidFill>
              <a:effectLst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0724" name="Content Placeholder 14" descr="blazar.pdf"/>
          <p:cNvPicPr>
            <a:picLocks noGrp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43"/>
          <a:stretch>
            <a:fillRect/>
          </a:stretch>
        </p:blipFill>
        <p:spPr>
          <a:xfrm>
            <a:off x="2743200" y="2362200"/>
            <a:ext cx="3657600" cy="3657600"/>
          </a:xfrm>
        </p:spPr>
      </p:pic>
      <p:sp>
        <p:nvSpPr>
          <p:cNvPr id="28679" name="TextBox 16"/>
          <p:cNvSpPr txBox="1">
            <a:spLocks noChangeArrowheads="1"/>
          </p:cNvSpPr>
          <p:nvPr/>
        </p:nvSpPr>
        <p:spPr bwMode="auto">
          <a:xfrm>
            <a:off x="3657600" y="5943600"/>
            <a:ext cx="2362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e.g., Fossati et al. 1998</a:t>
            </a:r>
          </a:p>
        </p:txBody>
      </p:sp>
      <p:sp>
        <p:nvSpPr>
          <p:cNvPr id="12" name="TextBox 33"/>
          <p:cNvSpPr txBox="1">
            <a:spLocks noChangeArrowheads="1"/>
          </p:cNvSpPr>
          <p:nvPr/>
        </p:nvSpPr>
        <p:spPr bwMode="auto">
          <a:xfrm rot="16200000">
            <a:off x="2468563" y="3014662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erg/s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27887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316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600" dirty="0" err="1"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Blazars</a:t>
            </a:r>
            <a:r>
              <a:rPr lang="en-US" sz="3600" dirty="0"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: bright at all </a:t>
            </a:r>
            <a:r>
              <a:rPr lang="en-US" sz="3600" dirty="0" smtClean="0"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frequencies</a:t>
            </a:r>
            <a:endParaRPr lang="en-US" sz="3600" dirty="0">
              <a:solidFill>
                <a:schemeClr val="tx1"/>
              </a:solidFill>
              <a:effectLst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0724" name="Content Placeholder 14" descr="blazar.pdf"/>
          <p:cNvPicPr>
            <a:picLocks noGrp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543"/>
          <a:stretch>
            <a:fillRect/>
          </a:stretch>
        </p:blipFill>
        <p:spPr>
          <a:xfrm>
            <a:off x="2743200" y="2362200"/>
            <a:ext cx="3657600" cy="3657600"/>
          </a:xfrm>
        </p:spPr>
      </p:pic>
      <p:sp>
        <p:nvSpPr>
          <p:cNvPr id="28679" name="TextBox 16"/>
          <p:cNvSpPr txBox="1">
            <a:spLocks noChangeArrowheads="1"/>
          </p:cNvSpPr>
          <p:nvPr/>
        </p:nvSpPr>
        <p:spPr bwMode="auto">
          <a:xfrm>
            <a:off x="3657600" y="5943600"/>
            <a:ext cx="2362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e.g., Fossati et al. 1998</a:t>
            </a:r>
          </a:p>
        </p:txBody>
      </p:sp>
      <p:sp>
        <p:nvSpPr>
          <p:cNvPr id="28684" name="TextBox 14"/>
          <p:cNvSpPr txBox="1">
            <a:spLocks noChangeArrowheads="1"/>
          </p:cNvSpPr>
          <p:nvPr/>
        </p:nvSpPr>
        <p:spPr bwMode="auto">
          <a:xfrm>
            <a:off x="609600" y="3926064"/>
            <a:ext cx="19812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synchrotron</a:t>
            </a:r>
          </a:p>
        </p:txBody>
      </p:sp>
      <p:sp>
        <p:nvSpPr>
          <p:cNvPr id="28685" name="TextBox 15"/>
          <p:cNvSpPr txBox="1">
            <a:spLocks noChangeArrowheads="1"/>
          </p:cNvSpPr>
          <p:nvPr/>
        </p:nvSpPr>
        <p:spPr bwMode="auto">
          <a:xfrm>
            <a:off x="6204240" y="4162594"/>
            <a:ext cx="336691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2000"/>
              <a:t>inverse Compton scattering</a:t>
            </a:r>
          </a:p>
        </p:txBody>
      </p:sp>
      <p:sp>
        <p:nvSpPr>
          <p:cNvPr id="30746" name="TextBox 33"/>
          <p:cNvSpPr txBox="1">
            <a:spLocks noChangeArrowheads="1"/>
          </p:cNvSpPr>
          <p:nvPr/>
        </p:nvSpPr>
        <p:spPr bwMode="auto">
          <a:xfrm rot="-5400000">
            <a:off x="2468563" y="3014662"/>
            <a:ext cx="9144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dirty="0"/>
              <a:t>erg/s</a:t>
            </a:r>
          </a:p>
        </p:txBody>
      </p:sp>
      <p:pic>
        <p:nvPicPr>
          <p:cNvPr id="33" name="Picture 8" descr="synchrotron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000" y="2753438"/>
            <a:ext cx="2667000" cy="1293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" name="Picture 9" descr="inversecompton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2672431"/>
            <a:ext cx="2449513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U-Turn Arrow 1"/>
          <p:cNvSpPr/>
          <p:nvPr/>
        </p:nvSpPr>
        <p:spPr>
          <a:xfrm>
            <a:off x="1738834" y="2237489"/>
            <a:ext cx="2343646" cy="755911"/>
          </a:xfrm>
          <a:prstGeom prst="utur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48" name="U-Turn Arrow 47"/>
          <p:cNvSpPr/>
          <p:nvPr/>
        </p:nvSpPr>
        <p:spPr>
          <a:xfrm flipH="1">
            <a:off x="5395303" y="2007228"/>
            <a:ext cx="2618458" cy="755911"/>
          </a:xfrm>
          <a:prstGeom prst="utur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01980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9316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Content Placeholder 5" descr="Mrk501.pdf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0" t="29703" r="-2860" b="30952"/>
          <a:stretch/>
        </p:blipFill>
        <p:spPr>
          <a:xfrm>
            <a:off x="254000" y="4722066"/>
            <a:ext cx="4038600" cy="2056338"/>
          </a:xfrm>
          <a:prstGeom prst="rect">
            <a:avLst/>
          </a:prstGeom>
        </p:spPr>
      </p:pic>
      <p:sp>
        <p:nvSpPr>
          <p:cNvPr id="307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err="1" smtClean="0"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Blazars</a:t>
            </a:r>
            <a:r>
              <a:rPr lang="en-US" sz="3600" dirty="0" smtClean="0"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 flaring from days down </a:t>
            </a:r>
            <a:br>
              <a:rPr lang="en-US" sz="3600" dirty="0" smtClean="0"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</a:br>
            <a:r>
              <a:rPr lang="en-US" sz="3600" dirty="0" smtClean="0"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to ~5 minutes!</a:t>
            </a:r>
            <a:endParaRPr lang="en-US" sz="3600" dirty="0">
              <a:solidFill>
                <a:schemeClr val="tx1"/>
              </a:solidFill>
              <a:effectLst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30722" name="Content Placeholder 4" descr="3C279_opt_lc_portrait.eps"/>
          <p:cNvPicPr>
            <a:picLocks noGrp="1" noChangeAspect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7685" r="377" b="-17862"/>
          <a:stretch/>
        </p:blipFill>
        <p:spPr>
          <a:xfrm>
            <a:off x="457200" y="2297051"/>
            <a:ext cx="4023360" cy="3088372"/>
          </a:xfrm>
        </p:spPr>
      </p:pic>
      <p:pic>
        <p:nvPicPr>
          <p:cNvPr id="30723" name="Content Placeholder 5" descr="3C279_SEDs_portrait.eps"/>
          <p:cNvPicPr>
            <a:picLocks noGrp="1" noChangeAspect="1"/>
          </p:cNvPicPr>
          <p:nvPr>
            <p:ph sz="half" idx="2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41" b="-15022"/>
          <a:stretch/>
        </p:blipFill>
        <p:spPr>
          <a:xfrm>
            <a:off x="4648200" y="1973586"/>
            <a:ext cx="4038600" cy="2990162"/>
          </a:xfrm>
        </p:spPr>
      </p:pic>
      <p:sp>
        <p:nvSpPr>
          <p:cNvPr id="30724" name="TextBox 6"/>
          <p:cNvSpPr txBox="1">
            <a:spLocks noChangeArrowheads="1"/>
          </p:cNvSpPr>
          <p:nvPr/>
        </p:nvSpPr>
        <p:spPr bwMode="auto">
          <a:xfrm>
            <a:off x="2315087" y="1933946"/>
            <a:ext cx="411480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/>
              <a:t>3C279; e.g., </a:t>
            </a:r>
            <a:r>
              <a:rPr lang="en-US" sz="1600" dirty="0" err="1"/>
              <a:t>Collmar</a:t>
            </a:r>
            <a:r>
              <a:rPr lang="en-US" sz="1600" dirty="0"/>
              <a:t> et al. 2007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>
            <a:off x="3375025" y="4441994"/>
            <a:ext cx="549275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0728" name="TextBox 8"/>
          <p:cNvSpPr txBox="1">
            <a:spLocks noChangeArrowheads="1"/>
          </p:cNvSpPr>
          <p:nvPr/>
        </p:nvSpPr>
        <p:spPr bwMode="auto">
          <a:xfrm>
            <a:off x="3144838" y="3983207"/>
            <a:ext cx="1066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10 days</a:t>
            </a:r>
          </a:p>
        </p:txBody>
      </p:sp>
      <p:sp>
        <p:nvSpPr>
          <p:cNvPr id="11" name="Oval 10"/>
          <p:cNvSpPr/>
          <p:nvPr/>
        </p:nvSpPr>
        <p:spPr>
          <a:xfrm>
            <a:off x="3073400" y="3895894"/>
            <a:ext cx="1079500" cy="50323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rgbClr val="000000"/>
                </a:solidFill>
              </a:ln>
            </a:endParaRPr>
          </a:p>
        </p:txBody>
      </p:sp>
      <p:pic>
        <p:nvPicPr>
          <p:cNvPr id="12" name="Picture 1" descr="images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2600" y="4681646"/>
            <a:ext cx="4600575" cy="2196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5"/>
          <p:cNvSpPr txBox="1">
            <a:spLocks noChangeArrowheads="1"/>
          </p:cNvSpPr>
          <p:nvPr/>
        </p:nvSpPr>
        <p:spPr bwMode="auto">
          <a:xfrm>
            <a:off x="2438400" y="6517938"/>
            <a:ext cx="53340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dirty="0" err="1"/>
              <a:t>Aharonian</a:t>
            </a:r>
            <a:r>
              <a:rPr lang="en-US" sz="1600" dirty="0"/>
              <a:t> et al. 2007; Albert et al. 2007; </a:t>
            </a:r>
            <a:r>
              <a:rPr lang="en-US" sz="1600" dirty="0" err="1"/>
              <a:t>Aleksic</a:t>
            </a:r>
            <a:r>
              <a:rPr lang="en-US" sz="1600" dirty="0"/>
              <a:t> et al. 2011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5410200" y="6188046"/>
            <a:ext cx="457200" cy="1588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8"/>
          <p:cNvSpPr txBox="1">
            <a:spLocks noChangeArrowheads="1"/>
          </p:cNvSpPr>
          <p:nvPr/>
        </p:nvSpPr>
        <p:spPr bwMode="auto">
          <a:xfrm>
            <a:off x="5219700" y="5819746"/>
            <a:ext cx="10668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10 min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2878882" y="6286612"/>
            <a:ext cx="593725" cy="1587"/>
          </a:xfrm>
          <a:prstGeom prst="straightConnector1">
            <a:avLst/>
          </a:prstGeom>
          <a:ln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TextBox 8"/>
          <p:cNvSpPr txBox="1">
            <a:spLocks noChangeArrowheads="1"/>
          </p:cNvSpPr>
          <p:nvPr/>
        </p:nvSpPr>
        <p:spPr bwMode="auto">
          <a:xfrm>
            <a:off x="2734420" y="5918312"/>
            <a:ext cx="1066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10 min</a:t>
            </a:r>
          </a:p>
        </p:txBody>
      </p:sp>
      <p:sp>
        <p:nvSpPr>
          <p:cNvPr id="18" name="Oval 17"/>
          <p:cNvSpPr/>
          <p:nvPr/>
        </p:nvSpPr>
        <p:spPr>
          <a:xfrm>
            <a:off x="5148263" y="5851215"/>
            <a:ext cx="1079500" cy="50323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rgbClr val="000000"/>
                </a:solidFill>
              </a:ln>
            </a:endParaRPr>
          </a:p>
        </p:txBody>
      </p:sp>
      <p:sp>
        <p:nvSpPr>
          <p:cNvPr id="19" name="Oval 18"/>
          <p:cNvSpPr/>
          <p:nvPr/>
        </p:nvSpPr>
        <p:spPr>
          <a:xfrm>
            <a:off x="2662982" y="5929424"/>
            <a:ext cx="1079500" cy="503238"/>
          </a:xfrm>
          <a:prstGeom prst="ellipse">
            <a:avLst/>
          </a:prstGeom>
          <a:noFill/>
          <a:ln w="28575" cmpd="sng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ln>
                <a:solidFill>
                  <a:srgbClr val="000000"/>
                </a:solidFill>
              </a:ln>
            </a:endParaRPr>
          </a:p>
        </p:txBody>
      </p:sp>
    </p:spTree>
    <p:extLst>
      <p:ext uri="{BB962C8B-B14F-4D97-AF65-F5344CB8AC3E}">
        <p14:creationId xmlns:p14="http://schemas.microsoft.com/office/powerpoint/2010/main" val="2079423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7889" name="Content Placeholder 4"/>
          <p:cNvGraphicFramePr>
            <a:graphicFrameLocks noGrp="1" noChangeAspect="1"/>
          </p:cNvGraphicFramePr>
          <p:nvPr>
            <p:ph sz="half" idx="1"/>
          </p:nvPr>
        </p:nvGraphicFramePr>
        <p:xfrm>
          <a:off x="2268538" y="5022850"/>
          <a:ext cx="4178300" cy="1501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62" name="Equation" r:id="rId3" imgW="1943100" imgH="698500" progId="Equation.3">
                  <p:embed/>
                </p:oleObj>
              </mc:Choice>
              <mc:Fallback>
                <p:oleObj name="Equation" r:id="rId3" imgW="1943100" imgH="698500" progId="Equation.3">
                  <p:embed/>
                  <p:pic>
                    <p:nvPicPr>
                      <p:cNvPr id="0" name="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68538" y="5022850"/>
                        <a:ext cx="4178300" cy="1501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Oval 5"/>
          <p:cNvSpPr/>
          <p:nvPr/>
        </p:nvSpPr>
        <p:spPr>
          <a:xfrm>
            <a:off x="1407652" y="3281997"/>
            <a:ext cx="914287" cy="852556"/>
          </a:xfrm>
          <a:prstGeom prst="ellipse">
            <a:avLst/>
          </a:prstGeom>
          <a:solidFill>
            <a:srgbClr val="FF0000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8" name="Straight Arrow Connector 7"/>
          <p:cNvCxnSpPr/>
          <p:nvPr/>
        </p:nvCxnSpPr>
        <p:spPr>
          <a:xfrm>
            <a:off x="1946275" y="3716338"/>
            <a:ext cx="2952750" cy="0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1011238" y="3282824"/>
            <a:ext cx="34925" cy="720725"/>
          </a:xfrm>
          <a:prstGeom prst="straightConnector1">
            <a:avLst/>
          </a:prstGeom>
          <a:ln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893" name="TextBox 11"/>
          <p:cNvSpPr txBox="1">
            <a:spLocks noChangeArrowheads="1"/>
          </p:cNvSpPr>
          <p:nvPr/>
        </p:nvSpPr>
        <p:spPr bwMode="auto">
          <a:xfrm>
            <a:off x="290513" y="3213100"/>
            <a:ext cx="720725" cy="52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/>
              <a:t>R</a:t>
            </a:r>
            <a:r>
              <a:rPr lang="en-US" baseline="-25000"/>
              <a:t>em</a:t>
            </a:r>
            <a:endParaRPr lang="en-US"/>
          </a:p>
        </p:txBody>
      </p:sp>
      <p:sp>
        <p:nvSpPr>
          <p:cNvPr id="37894" name="TextBox 13"/>
          <p:cNvSpPr txBox="1">
            <a:spLocks noChangeArrowheads="1"/>
          </p:cNvSpPr>
          <p:nvPr/>
        </p:nvSpPr>
        <p:spPr bwMode="auto">
          <a:xfrm>
            <a:off x="2954338" y="3768725"/>
            <a:ext cx="720725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 i="1"/>
              <a:t>Γ</a:t>
            </a:r>
            <a:r>
              <a:rPr lang="en-US" baseline="-25000"/>
              <a:t>em</a:t>
            </a:r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 flipV="1">
            <a:off x="2019300" y="2781300"/>
            <a:ext cx="4464050" cy="935038"/>
          </a:xfrm>
          <a:prstGeom prst="line">
            <a:avLst/>
          </a:prstGeom>
          <a:ln>
            <a:solidFill>
              <a:srgbClr val="0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7896" name="Picture 4" descr="observ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86523">
            <a:off x="7207250" y="2103438"/>
            <a:ext cx="1249363" cy="1149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" name="Arc 17"/>
          <p:cNvSpPr/>
          <p:nvPr/>
        </p:nvSpPr>
        <p:spPr>
          <a:xfrm>
            <a:off x="3314700" y="3429000"/>
            <a:ext cx="215900" cy="576263"/>
          </a:xfrm>
          <a:prstGeom prst="arc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7898" name="TextBox 18"/>
          <p:cNvSpPr txBox="1">
            <a:spLocks noChangeArrowheads="1"/>
          </p:cNvSpPr>
          <p:nvPr/>
        </p:nvSpPr>
        <p:spPr bwMode="auto">
          <a:xfrm>
            <a:off x="4035425" y="3194050"/>
            <a:ext cx="18002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l-GR"/>
              <a:t>θ</a:t>
            </a:r>
            <a:r>
              <a:rPr lang="en-US"/>
              <a:t>~1/</a:t>
            </a:r>
            <a:r>
              <a:rPr lang="en-US" i="1"/>
              <a:t>Γ</a:t>
            </a:r>
            <a:r>
              <a:rPr lang="en-US" baseline="-25000"/>
              <a:t>em</a:t>
            </a:r>
            <a:endParaRPr lang="en-US"/>
          </a:p>
          <a:p>
            <a:pPr eaLnBrk="1" hangingPunct="1"/>
            <a:endParaRPr lang="en-US"/>
          </a:p>
        </p:txBody>
      </p:sp>
      <p:sp>
        <p:nvSpPr>
          <p:cNvPr id="37899" name="TextBox 19"/>
          <p:cNvSpPr txBox="1">
            <a:spLocks noChangeArrowheads="1"/>
          </p:cNvSpPr>
          <p:nvPr/>
        </p:nvSpPr>
        <p:spPr bwMode="auto">
          <a:xfrm>
            <a:off x="1600200" y="5499100"/>
            <a:ext cx="6248400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r>
              <a:rPr lang="en-US"/>
              <a:t>Doppler factor δ=[</a:t>
            </a:r>
            <a:r>
              <a:rPr lang="en-US" i="1"/>
              <a:t>Γ</a:t>
            </a:r>
            <a:r>
              <a:rPr lang="en-US" baseline="-25000"/>
              <a:t>em</a:t>
            </a:r>
            <a:r>
              <a:rPr lang="en-US"/>
              <a:t>(1-β</a:t>
            </a:r>
            <a:r>
              <a:rPr lang="en-US" baseline="-25000"/>
              <a:t>em</a:t>
            </a:r>
            <a:r>
              <a:rPr lang="en-US"/>
              <a:t>cosθ)]</a:t>
            </a:r>
            <a:r>
              <a:rPr lang="en-US" baseline="30000"/>
              <a:t>-1</a:t>
            </a:r>
            <a:r>
              <a:rPr lang="en-US"/>
              <a:t>  ~</a:t>
            </a:r>
            <a:r>
              <a:rPr lang="en-US" i="1"/>
              <a:t>Γ</a:t>
            </a:r>
            <a:r>
              <a:rPr lang="en-US" baseline="-25000"/>
              <a:t>em</a:t>
            </a:r>
            <a:endParaRPr lang="en-US"/>
          </a:p>
          <a:p>
            <a:pPr eaLnBrk="1" hangingPunct="1"/>
            <a:endParaRPr lang="en-US"/>
          </a:p>
        </p:txBody>
      </p:sp>
      <p:sp>
        <p:nvSpPr>
          <p:cNvPr id="37900" name="Rectangle 1"/>
          <p:cNvSpPr>
            <a:spLocks noChangeArrowheads="1"/>
          </p:cNvSpPr>
          <p:nvPr/>
        </p:nvSpPr>
        <p:spPr bwMode="auto">
          <a:xfrm>
            <a:off x="932947" y="308692"/>
            <a:ext cx="6990089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3600" dirty="0">
                <a:solidFill>
                  <a:srgbClr val="000000"/>
                </a:solidFill>
              </a:rPr>
              <a:t>S</a:t>
            </a:r>
            <a:r>
              <a:rPr lang="en-US" sz="3600" dirty="0" smtClean="0">
                <a:solidFill>
                  <a:srgbClr val="000000"/>
                </a:solidFill>
              </a:rPr>
              <a:t>ource </a:t>
            </a:r>
            <a:r>
              <a:rPr lang="en-US" sz="3600" dirty="0">
                <a:solidFill>
                  <a:srgbClr val="000000"/>
                </a:solidFill>
              </a:rPr>
              <a:t>of </a:t>
            </a:r>
            <a:r>
              <a:rPr lang="en-US" sz="3600" dirty="0" err="1">
                <a:solidFill>
                  <a:srgbClr val="000000"/>
                </a:solidFill>
              </a:rPr>
              <a:t>blazar</a:t>
            </a:r>
            <a:r>
              <a:rPr lang="en-US" sz="3600" dirty="0">
                <a:solidFill>
                  <a:srgbClr val="000000"/>
                </a:solidFill>
              </a:rPr>
              <a:t> </a:t>
            </a:r>
            <a:r>
              <a:rPr lang="en-US" sz="3600" dirty="0" smtClean="0">
                <a:solidFill>
                  <a:srgbClr val="000000"/>
                </a:solidFill>
              </a:rPr>
              <a:t>flares: </a:t>
            </a:r>
          </a:p>
          <a:p>
            <a:pPr algn="ctr"/>
            <a:r>
              <a:rPr lang="en-US" sz="3600" dirty="0" smtClean="0">
                <a:solidFill>
                  <a:srgbClr val="000000"/>
                </a:solidFill>
              </a:rPr>
              <a:t>“Blobs” of energetic </a:t>
            </a:r>
            <a:r>
              <a:rPr lang="en-US" sz="3600" i="1" dirty="0" smtClean="0">
                <a:solidFill>
                  <a:srgbClr val="000000"/>
                </a:solidFill>
              </a:rPr>
              <a:t>e</a:t>
            </a:r>
            <a:r>
              <a:rPr lang="en-US" sz="3600" i="1" baseline="30000" dirty="0" smtClean="0">
                <a:solidFill>
                  <a:srgbClr val="000000"/>
                </a:solidFill>
              </a:rPr>
              <a:t>-</a:t>
            </a:r>
            <a:r>
              <a:rPr lang="en-US" sz="3600" dirty="0" smtClean="0">
                <a:solidFill>
                  <a:srgbClr val="000000"/>
                </a:solidFill>
              </a:rPr>
              <a:t> and </a:t>
            </a:r>
            <a:r>
              <a:rPr lang="en-US" sz="3600" i="1" dirty="0" smtClean="0">
                <a:solidFill>
                  <a:srgbClr val="000000"/>
                </a:solidFill>
              </a:rPr>
              <a:t>B</a:t>
            </a:r>
            <a:r>
              <a:rPr lang="en-US" sz="3600" dirty="0" smtClean="0">
                <a:solidFill>
                  <a:srgbClr val="000000"/>
                </a:solidFill>
              </a:rPr>
              <a:t> fields </a:t>
            </a:r>
          </a:p>
        </p:txBody>
      </p:sp>
      <p:sp>
        <p:nvSpPr>
          <p:cNvPr id="37902" name="TextBox 11"/>
          <p:cNvSpPr txBox="1">
            <a:spLocks noChangeArrowheads="1"/>
          </p:cNvSpPr>
          <p:nvPr/>
        </p:nvSpPr>
        <p:spPr bwMode="auto">
          <a:xfrm>
            <a:off x="1763713" y="2330450"/>
            <a:ext cx="1296987" cy="893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pPr eaLnBrk="1" hangingPunct="1"/>
            <a:endParaRPr lang="en-US" sz="2400" dirty="0"/>
          </a:p>
          <a:p>
            <a:pPr eaLnBrk="1" hangingPunct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5286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itle 1"/>
          <p:cNvSpPr>
            <a:spLocks noGrp="1"/>
          </p:cNvSpPr>
          <p:nvPr>
            <p:ph type="title"/>
          </p:nvPr>
        </p:nvSpPr>
        <p:spPr>
          <a:xfrm>
            <a:off x="179388" y="291528"/>
            <a:ext cx="8964612" cy="1143000"/>
          </a:xfrm>
        </p:spPr>
        <p:txBody>
          <a:bodyPr/>
          <a:lstStyle/>
          <a:p>
            <a:r>
              <a:rPr lang="en-US" sz="3600" dirty="0" smtClean="0"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Basic </a:t>
            </a:r>
            <a:r>
              <a:rPr lang="en-US" sz="3600" b="1" dirty="0" smtClean="0"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Observed</a:t>
            </a:r>
            <a:r>
              <a:rPr lang="en-US" sz="3600" dirty="0" smtClean="0"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/inferred properties of </a:t>
            </a:r>
            <a:r>
              <a:rPr lang="en-US" sz="3600" dirty="0" err="1" smtClean="0">
                <a:solidFill>
                  <a:schemeClr val="tx1"/>
                </a:solidFill>
                <a:effectLst/>
                <a:latin typeface="Times New Roman" charset="0"/>
                <a:ea typeface="ＭＳ Ｐゴシック" charset="0"/>
                <a:cs typeface="ＭＳ Ｐゴシック" charset="0"/>
              </a:rPr>
              <a:t>blazars</a:t>
            </a:r>
            <a:endParaRPr lang="en-US" sz="3600" dirty="0">
              <a:solidFill>
                <a:schemeClr val="tx1"/>
              </a:solidFill>
              <a:effectLst/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-15119" y="2873856"/>
            <a:ext cx="5171140" cy="339860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Effective particle accelerators up to multi </a:t>
            </a:r>
            <a:r>
              <a:rPr lang="en-US" dirty="0" err="1"/>
              <a:t>TeV</a:t>
            </a:r>
            <a:r>
              <a:rPr lang="en-US" dirty="0"/>
              <a:t> energies, </a:t>
            </a:r>
            <a:r>
              <a:rPr lang="en-US" i="1" dirty="0"/>
              <a:t>at least</a:t>
            </a:r>
          </a:p>
          <a:p>
            <a:endParaRPr lang="en-US" dirty="0" smtClean="0">
              <a:solidFill>
                <a:schemeClr val="tx1"/>
              </a:solidFill>
            </a:endParaRPr>
          </a:p>
          <a:p>
            <a:r>
              <a:rPr lang="en-US" b="0" dirty="0" smtClean="0">
                <a:solidFill>
                  <a:schemeClr val="tx1"/>
                </a:solidFill>
              </a:rPr>
              <a:t>Efficient radiators ~10% </a:t>
            </a:r>
            <a:r>
              <a:rPr lang="en-US" b="0" dirty="0" err="1" smtClean="0">
                <a:solidFill>
                  <a:srgbClr val="000000"/>
                </a:solidFill>
              </a:rPr>
              <a:t>radiative</a:t>
            </a:r>
            <a:r>
              <a:rPr lang="en-US" b="0" dirty="0" smtClean="0">
                <a:solidFill>
                  <a:srgbClr val="000000"/>
                </a:solidFill>
              </a:rPr>
              <a:t> efficiency </a:t>
            </a:r>
            <a:r>
              <a:rPr lang="en-US" b="0" dirty="0" smtClean="0">
                <a:solidFill>
                  <a:schemeClr val="tx1"/>
                </a:solidFill>
              </a:rPr>
              <a:t>or more!</a:t>
            </a:r>
          </a:p>
          <a:p>
            <a:endParaRPr lang="en-US" b="0" dirty="0" smtClean="0"/>
          </a:p>
          <a:p>
            <a:r>
              <a:rPr lang="en-US" b="0" dirty="0" smtClean="0"/>
              <a:t>Radiating particles and magnetic field in, very rough, </a:t>
            </a:r>
            <a:r>
              <a:rPr lang="en-US" b="0" dirty="0" err="1" smtClean="0"/>
              <a:t>equipartition</a:t>
            </a:r>
            <a:r>
              <a:rPr lang="en-US" b="0" dirty="0" smtClean="0"/>
              <a:t>: </a:t>
            </a:r>
          </a:p>
          <a:p>
            <a:endParaRPr lang="en-US" dirty="0" smtClean="0"/>
          </a:p>
          <a:p>
            <a:endParaRPr lang="en-US" dirty="0" smtClean="0"/>
          </a:p>
          <a:p>
            <a:r>
              <a:rPr lang="en-US" dirty="0" smtClean="0"/>
              <a:t>Extreme variability variable </a:t>
            </a:r>
            <a:r>
              <a:rPr lang="en-US" dirty="0" err="1" smtClean="0"/>
              <a:t>t</a:t>
            </a:r>
            <a:r>
              <a:rPr lang="en-US" baseline="-25000" dirty="0" err="1" smtClean="0"/>
              <a:t>var</a:t>
            </a:r>
            <a:r>
              <a:rPr lang="en-US" dirty="0" smtClean="0"/>
              <a:t>&lt;&lt;</a:t>
            </a:r>
            <a:r>
              <a:rPr lang="en-US" dirty="0" err="1" smtClean="0"/>
              <a:t>R</a:t>
            </a:r>
            <a:r>
              <a:rPr lang="en-US" baseline="-25000" dirty="0" err="1" smtClean="0"/>
              <a:t>g</a:t>
            </a:r>
            <a:r>
              <a:rPr lang="en-US" dirty="0" smtClean="0"/>
              <a:t>/c in some cases!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13" name="Picture 1" descr="images.jpe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41383" y="5155307"/>
            <a:ext cx="2785404" cy="15253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 descr="color7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261860" y="2353194"/>
            <a:ext cx="3319251" cy="2484953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197262" y="2554979"/>
            <a:ext cx="1099285" cy="60089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5201392" y="1850349"/>
            <a:ext cx="374983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400" dirty="0"/>
              <a:t>SSC model fit of the spectral energy distribution of </a:t>
            </a:r>
            <a:r>
              <a:rPr lang="en-US" sz="1400" dirty="0" err="1"/>
              <a:t>Mrk</a:t>
            </a:r>
            <a:r>
              <a:rPr lang="en-US" sz="1400" dirty="0"/>
              <a:t> 421</a:t>
            </a:r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40157673"/>
              </p:ext>
            </p:extLst>
          </p:nvPr>
        </p:nvGraphicFramePr>
        <p:xfrm>
          <a:off x="7545027" y="3401859"/>
          <a:ext cx="483850" cy="43008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45" name="Equation" r:id="rId7" imgW="342900" imgH="304800" progId="Equation.3">
                  <p:embed/>
                </p:oleObj>
              </mc:Choice>
              <mc:Fallback>
                <p:oleObj name="Equation" r:id="rId7" imgW="3429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7545027" y="3401859"/>
                        <a:ext cx="483850" cy="43008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0" name="Object 2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77549749"/>
              </p:ext>
            </p:extLst>
          </p:nvPr>
        </p:nvGraphicFramePr>
        <p:xfrm>
          <a:off x="6523038" y="3186113"/>
          <a:ext cx="503237" cy="43021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46" name="Equation" r:id="rId9" imgW="355600" imgH="304800" progId="Equation.3">
                  <p:embed/>
                </p:oleObj>
              </mc:Choice>
              <mc:Fallback>
                <p:oleObj name="Equation" r:id="rId9" imgW="3556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0"/>
                      <a:stretch>
                        <a:fillRect/>
                      </a:stretch>
                    </p:blipFill>
                    <p:spPr>
                      <a:xfrm>
                        <a:off x="6523038" y="3186113"/>
                        <a:ext cx="503237" cy="43021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32" name="Object 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01941794"/>
              </p:ext>
            </p:extLst>
          </p:nvPr>
        </p:nvGraphicFramePr>
        <p:xfrm>
          <a:off x="2152672" y="4819656"/>
          <a:ext cx="808038" cy="4302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647" name="Equation" r:id="rId11" imgW="571500" imgH="304800" progId="Equation.3">
                  <p:embed/>
                </p:oleObj>
              </mc:Choice>
              <mc:Fallback>
                <p:oleObj name="Equation" r:id="rId11" imgW="571500" imgH="304800" progId="Equation.3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12"/>
                      <a:stretch>
                        <a:fillRect/>
                      </a:stretch>
                    </p:blipFill>
                    <p:spPr>
                      <a:xfrm>
                        <a:off x="2152672" y="4819656"/>
                        <a:ext cx="808038" cy="43021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custDataLst>
      <p:tags r:id="rId2"/>
    </p:custDataLst>
    <p:extLst>
      <p:ext uri="{BB962C8B-B14F-4D97-AF65-F5344CB8AC3E}">
        <p14:creationId xmlns:p14="http://schemas.microsoft.com/office/powerpoint/2010/main" val="625221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0.1"/>
</p:tagLst>
</file>

<file path=ppt/theme/_rels/them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jpeg"/><Relationship Id="rId5" Type="http://schemas.openxmlformats.org/officeDocument/2006/relationships/image" Target="../media/image5.jpeg"/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Folio">
  <a:themeElements>
    <a:clrScheme name="Folio">
      <a:dk1>
        <a:sysClr val="windowText" lastClr="000000"/>
      </a:dk1>
      <a:lt1>
        <a:sysClr val="window" lastClr="FFFFFF"/>
      </a:lt1>
      <a:dk2>
        <a:srgbClr val="2D2F2B"/>
      </a:dk2>
      <a:lt2>
        <a:srgbClr val="DEDED7"/>
      </a:lt2>
      <a:accent1>
        <a:srgbClr val="294171"/>
      </a:accent1>
      <a:accent2>
        <a:srgbClr val="748CBC"/>
      </a:accent2>
      <a:accent3>
        <a:srgbClr val="8E887C"/>
      </a:accent3>
      <a:accent4>
        <a:srgbClr val="834736"/>
      </a:accent4>
      <a:accent5>
        <a:srgbClr val="5A1705"/>
      </a:accent5>
      <a:accent6>
        <a:srgbClr val="A0A16A"/>
      </a:accent6>
      <a:hlink>
        <a:srgbClr val="74B6BC"/>
      </a:hlink>
      <a:folHlink>
        <a:srgbClr val="7F95A4"/>
      </a:folHlink>
    </a:clrScheme>
    <a:fontScheme name="Folio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Folio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30000"/>
                <a:satMod val="120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20000"/>
              </a:schemeClr>
              <a:schemeClr val="phClr">
                <a:tint val="70000"/>
                <a:satMod val="300000"/>
                <a:lumMod val="110000"/>
              </a:schemeClr>
            </a:duotone>
          </a:blip>
          <a:tile tx="0" ty="0" sx="50000" sy="50000" flip="none" algn="tl"/>
        </a:blip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38100" dist="25400" dir="5400000" algn="br" rotWithShape="0">
              <a:srgbClr val="000000">
                <a:alpha val="50000"/>
              </a:srgbClr>
            </a:outerShdw>
          </a:effectLst>
        </a:effectStyle>
        <a:effectStyle>
          <a:effectLst>
            <a:innerShdw blurRad="190500" dist="25400">
              <a:srgbClr val="000000">
                <a:alpha val="50000"/>
              </a:srgbClr>
            </a:innerShdw>
          </a:effectLst>
        </a:effectStyle>
      </a:effectStyleLst>
      <a:bgFillStyleLst>
        <a:blipFill rotWithShape="1">
          <a:blip xmlns:r="http://schemas.openxmlformats.org/officeDocument/2006/relationships" r:embed="rId3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4">
            <a:duotone>
              <a:schemeClr val="phClr">
                <a:shade val="10000"/>
                <a:satMod val="125000"/>
              </a:schemeClr>
              <a:schemeClr val="phClr">
                <a:tint val="70000"/>
                <a:satMod val="350000"/>
                <a:lumMod val="110000"/>
              </a:schemeClr>
            </a:duotone>
          </a:blip>
          <a:stretch/>
        </a:blipFill>
        <a:blipFill rotWithShape="1">
          <a:blip xmlns:r="http://schemas.openxmlformats.org/officeDocument/2006/relationships" r:embed="rId5">
            <a:duotone>
              <a:schemeClr val="phClr">
                <a:shade val="3000"/>
                <a:lumMod val="10000"/>
              </a:schemeClr>
              <a:schemeClr val="phClr">
                <a:tint val="91000"/>
                <a:satMod val="500000"/>
                <a:lumMod val="125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Folio.thmx</Template>
  <TotalTime>62124</TotalTime>
  <Words>2543</Words>
  <Application>Microsoft Macintosh PowerPoint</Application>
  <PresentationFormat>On-screen Show (4:3)</PresentationFormat>
  <Paragraphs>339</Paragraphs>
  <Slides>39</Slides>
  <Notes>10</Notes>
  <HiddenSlides>0</HiddenSlides>
  <MMClips>2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1" baseType="lpstr">
      <vt:lpstr>Folio</vt:lpstr>
      <vt:lpstr>Equation</vt:lpstr>
      <vt:lpstr>The role of magnetic fields in the acceleration and radiation of blazars</vt:lpstr>
      <vt:lpstr>gamma-ray bursts </vt:lpstr>
      <vt:lpstr>Blazars: Jets in AGN moving towards us</vt:lpstr>
      <vt:lpstr>Jet speed inferred from “superluminal” motions </vt:lpstr>
      <vt:lpstr>Blazars: bright at all frequencies</vt:lpstr>
      <vt:lpstr>Blazars: bright at all frequencies</vt:lpstr>
      <vt:lpstr>Blazars flaring from days down  to ~5 minutes!</vt:lpstr>
      <vt:lpstr>PowerPoint Presentation</vt:lpstr>
      <vt:lpstr>Basic Observed/inferred properties of blazars</vt:lpstr>
      <vt:lpstr>Stringent requirements for emitting region</vt:lpstr>
      <vt:lpstr>Blazars as UHECR accelerators</vt:lpstr>
      <vt:lpstr>PowerPoint Presentation</vt:lpstr>
      <vt:lpstr>Magnetic fields can launch  B-dominated jets from black holes</vt:lpstr>
      <vt:lpstr>PowerPoint Presentation</vt:lpstr>
      <vt:lpstr>Magnetic fields at progenitor are not always sufficient</vt:lpstr>
      <vt:lpstr>Origin of magnetic fields: generated locally by the disk?</vt:lpstr>
      <vt:lpstr>General Relativistic MHD simulations      Parfrey, Giannios, Beloborodov 2015</vt:lpstr>
      <vt:lpstr>PowerPoint Presentation</vt:lpstr>
      <vt:lpstr>The jet power</vt:lpstr>
      <vt:lpstr>A powerful jet</vt:lpstr>
      <vt:lpstr>PowerPoint Presentation</vt:lpstr>
      <vt:lpstr>PowerPoint Presentation</vt:lpstr>
      <vt:lpstr>Large-scale jet and emission</vt:lpstr>
      <vt:lpstr>Magnetic reconnection in the jet</vt:lpstr>
      <vt:lpstr>Magnetic reconnection due to  MHD instabilities in jets</vt:lpstr>
      <vt:lpstr>A promising dissipative mechanism: Magnetic Reconnection</vt:lpstr>
      <vt:lpstr>Reconnection Plasmoids = blazar blobs?</vt:lpstr>
      <vt:lpstr>Magnetic reconnection from  first-principle simulations Sironi &amp; Spitkovsky 2014; Sironi, Petropoulou &amp; Giannios 2015;  Sironi, Giannios &amp; Petropoulou 2016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From PIC simulations to lightcurves Petropoulou, Giannios &amp; Sironi 2016</vt:lpstr>
      <vt:lpstr>From first principle simulations to lightcurves Petropoulou, Giannios &amp; Sironi 2016</vt:lpstr>
      <vt:lpstr>Work in progress</vt:lpstr>
      <vt:lpstr>Concluding</vt:lpstr>
      <vt:lpstr>Blazars as UHECR accelerators</vt:lpstr>
    </vt:vector>
  </TitlesOfParts>
  <Company>Princeton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Dimitrios Giannios</dc:creator>
  <cp:lastModifiedBy>Dimitrios Giannios</cp:lastModifiedBy>
  <cp:revision>346</cp:revision>
  <dcterms:created xsi:type="dcterms:W3CDTF">2014-01-27T18:28:32Z</dcterms:created>
  <dcterms:modified xsi:type="dcterms:W3CDTF">2016-09-26T13:43:48Z</dcterms:modified>
</cp:coreProperties>
</file>