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76" r:id="rId2"/>
    <p:sldId id="278" r:id="rId3"/>
    <p:sldId id="279" r:id="rId4"/>
    <p:sldId id="286" r:id="rId5"/>
    <p:sldId id="297" r:id="rId6"/>
    <p:sldId id="280" r:id="rId7"/>
    <p:sldId id="282" r:id="rId8"/>
    <p:sldId id="281" r:id="rId9"/>
    <p:sldId id="298" r:id="rId10"/>
    <p:sldId id="283" r:id="rId11"/>
    <p:sldId id="288" r:id="rId12"/>
    <p:sldId id="289" r:id="rId13"/>
    <p:sldId id="292" r:id="rId14"/>
    <p:sldId id="290" r:id="rId15"/>
    <p:sldId id="293" r:id="rId16"/>
    <p:sldId id="294" r:id="rId17"/>
    <p:sldId id="295" r:id="rId18"/>
    <p:sldId id="299" r:id="rId19"/>
    <p:sldId id="296" r:id="rId20"/>
    <p:sldId id="30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F008C"/>
    <a:srgbClr val="09055B"/>
    <a:srgbClr val="66CCFF"/>
    <a:srgbClr val="FDCF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477866-02FC-426B-85EB-5CDDEE77AAB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Haga clic para modificar el estilo de texto del patrón</a:t>
            </a:r>
          </a:p>
          <a:p>
            <a:pPr lvl="1"/>
            <a:r>
              <a:rPr lang="fr-FR" noProof="0" smtClean="0"/>
              <a:t>Segundo nivel</a:t>
            </a:r>
          </a:p>
          <a:p>
            <a:pPr lvl="2"/>
            <a:r>
              <a:rPr lang="fr-FR" noProof="0" smtClean="0"/>
              <a:t>Tercer nivel</a:t>
            </a:r>
          </a:p>
          <a:p>
            <a:pPr lvl="3"/>
            <a:r>
              <a:rPr lang="fr-FR" noProof="0" smtClean="0"/>
              <a:t>Cuarto nivel</a:t>
            </a:r>
          </a:p>
          <a:p>
            <a:pPr lvl="4"/>
            <a:r>
              <a:rPr lang="fr-FR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EE73D3-989E-402E-BEC6-410E18E3857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98C40-30C1-43B3-8314-FE8DA259F7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C485-839A-4ADE-9730-AB3BC69CBB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y clip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4445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8" y="1628775"/>
            <a:ext cx="3924300" cy="43910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medios"/>
          <p:cNvSpPr>
            <a:spLocks noGrp="1"/>
          </p:cNvSpPr>
          <p:nvPr>
            <p:ph type="media" sz="half" idx="2"/>
          </p:nvPr>
        </p:nvSpPr>
        <p:spPr>
          <a:xfrm>
            <a:off x="4643438" y="1628775"/>
            <a:ext cx="3924300" cy="43910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9E71-8676-413A-A7DD-FDCB4294C3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445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628775"/>
            <a:ext cx="8001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DCC83F-0A38-4304-BABB-8DABF4096A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1188" y="1268413"/>
            <a:ext cx="792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o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o"/>
        <a:defRPr sz="21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toine%20Bret\Dropbox\A%20-%20EN%20COURS\Physique%20-%20Presentations%20et%20Voyages\Faro\Bret%20Faro%20Talk\fft_b3_square.wmv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ntoine%20Bret\Dropbox\A%20-%20EN%20COURS\Physique%20-%20Presentations%20et%20Voyages\Faro\Bret%20Faro%20Talk\Shock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CuadroTexto"/>
          <p:cNvSpPr txBox="1">
            <a:spLocks noChangeArrowheads="1"/>
          </p:cNvSpPr>
          <p:nvPr/>
        </p:nvSpPr>
        <p:spPr bwMode="auto">
          <a:xfrm>
            <a:off x="0" y="177281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</a:rPr>
              <a:t>Collisionless shocks formation,</a:t>
            </a:r>
          </a:p>
          <a:p>
            <a:pPr algn="ctr">
              <a:defRPr/>
            </a:pPr>
            <a:r>
              <a:rPr lang="en-US" sz="2800" b="1" dirty="0" smtClean="0">
                <a:latin typeface="+mj-lt"/>
              </a:rPr>
              <a:t>spontaneous electromagnetic fluctuations</a:t>
            </a:r>
          </a:p>
          <a:p>
            <a:pPr algn="ctr">
              <a:defRPr/>
            </a:pPr>
            <a:r>
              <a:rPr lang="en-US" sz="2800" b="1" dirty="0" smtClean="0">
                <a:latin typeface="+mj-lt"/>
              </a:rPr>
              <a:t>and streaming instabilities</a:t>
            </a:r>
            <a:endParaRPr lang="es-ES" sz="2800" b="1" dirty="0">
              <a:latin typeface="+mj-lt"/>
            </a:endParaRPr>
          </a:p>
        </p:txBody>
      </p:sp>
      <p:sp>
        <p:nvSpPr>
          <p:cNvPr id="2051" name="6 CuadroTexto"/>
          <p:cNvSpPr txBox="1">
            <a:spLocks noChangeArrowheads="1"/>
          </p:cNvSpPr>
          <p:nvPr/>
        </p:nvSpPr>
        <p:spPr bwMode="auto">
          <a:xfrm>
            <a:off x="539552" y="3740839"/>
            <a:ext cx="5364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b="1" i="1" dirty="0">
                <a:solidFill>
                  <a:srgbClr val="00B0F0"/>
                </a:solidFill>
                <a:latin typeface="+mj-lt"/>
              </a:rPr>
              <a:t>Antoine </a:t>
            </a:r>
            <a:r>
              <a:rPr lang="es-ES_tradnl" b="1" i="1" dirty="0" smtClean="0">
                <a:solidFill>
                  <a:srgbClr val="00B0F0"/>
                </a:solidFill>
                <a:latin typeface="+mj-lt"/>
              </a:rPr>
              <a:t>Bret, Erica Perez Alvaro</a:t>
            </a:r>
            <a:endParaRPr lang="es-ES" b="1" i="1" dirty="0" smtClean="0">
              <a:solidFill>
                <a:srgbClr val="00B0F0"/>
              </a:solidFill>
              <a:latin typeface="+mj-lt"/>
            </a:endParaRPr>
          </a:p>
          <a:p>
            <a:pPr>
              <a:defRPr/>
            </a:pPr>
            <a:r>
              <a:rPr lang="es-ES" b="1" i="1" dirty="0" smtClean="0">
                <a:solidFill>
                  <a:srgbClr val="00B0F0"/>
                </a:solidFill>
                <a:latin typeface="+mj-lt"/>
              </a:rPr>
              <a:t>Anne Stockem, Federico Fiuza, Luis Silva</a:t>
            </a:r>
          </a:p>
          <a:p>
            <a:pPr>
              <a:defRPr/>
            </a:pPr>
            <a:r>
              <a:rPr lang="es-ES" b="1" i="1" dirty="0" smtClean="0">
                <a:solidFill>
                  <a:srgbClr val="00B0F0"/>
                </a:solidFill>
                <a:latin typeface="+mj-lt"/>
              </a:rPr>
              <a:t>Charles </a:t>
            </a:r>
            <a:r>
              <a:rPr lang="es-ES" b="1" i="1" dirty="0" err="1" smtClean="0">
                <a:solidFill>
                  <a:srgbClr val="00B0F0"/>
                </a:solidFill>
                <a:latin typeface="+mj-lt"/>
              </a:rPr>
              <a:t>Ruyer</a:t>
            </a:r>
            <a:r>
              <a:rPr lang="es-ES" b="1" i="1" dirty="0" smtClean="0">
                <a:solidFill>
                  <a:srgbClr val="00B0F0"/>
                </a:solidFill>
                <a:latin typeface="+mj-lt"/>
              </a:rPr>
              <a:t>, Laurent Gremillet</a:t>
            </a:r>
          </a:p>
          <a:p>
            <a:pPr>
              <a:defRPr/>
            </a:pPr>
            <a:r>
              <a:rPr lang="es-ES" b="1" i="1" dirty="0" smtClean="0">
                <a:solidFill>
                  <a:srgbClr val="00B0F0"/>
                </a:solidFill>
                <a:latin typeface="+mj-lt"/>
              </a:rPr>
              <a:t>Ramesh Narayan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t="47749"/>
          <a:stretch>
            <a:fillRect/>
          </a:stretch>
        </p:blipFill>
        <p:spPr bwMode="auto">
          <a:xfrm>
            <a:off x="-1" y="1"/>
            <a:ext cx="206538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3" cstate="print"/>
          <a:srcRect l="25929" r="26636"/>
          <a:stretch>
            <a:fillRect/>
          </a:stretch>
        </p:blipFill>
        <p:spPr bwMode="auto">
          <a:xfrm>
            <a:off x="4211960" y="0"/>
            <a:ext cx="78758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868144" y="3740839"/>
            <a:ext cx="3096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b="1" i="1" dirty="0" smtClean="0">
                <a:latin typeface="+mj-lt"/>
              </a:rPr>
              <a:t>UCLM, </a:t>
            </a:r>
            <a:r>
              <a:rPr lang="es-ES_tradnl" b="1" i="1" dirty="0" err="1" smtClean="0">
                <a:latin typeface="+mj-lt"/>
              </a:rPr>
              <a:t>Spain</a:t>
            </a:r>
            <a:endParaRPr lang="es-ES" b="1" i="1" dirty="0" smtClean="0">
              <a:latin typeface="+mj-lt"/>
            </a:endParaRPr>
          </a:p>
          <a:p>
            <a:pPr>
              <a:defRPr/>
            </a:pPr>
            <a:r>
              <a:rPr lang="es-ES" b="1" i="1" dirty="0" smtClean="0">
                <a:latin typeface="+mj-lt"/>
              </a:rPr>
              <a:t>IST, </a:t>
            </a:r>
            <a:r>
              <a:rPr lang="es-ES" b="1" i="1" dirty="0" err="1" smtClean="0">
                <a:latin typeface="+mj-lt"/>
              </a:rPr>
              <a:t>GoLP</a:t>
            </a:r>
            <a:r>
              <a:rPr lang="es-ES" b="1" i="1" dirty="0" smtClean="0">
                <a:latin typeface="+mj-lt"/>
              </a:rPr>
              <a:t>, Portugal</a:t>
            </a:r>
          </a:p>
          <a:p>
            <a:pPr>
              <a:defRPr/>
            </a:pPr>
            <a:r>
              <a:rPr lang="es-ES" b="1" i="1" dirty="0" smtClean="0">
                <a:latin typeface="+mj-lt"/>
              </a:rPr>
              <a:t>CEA, France,</a:t>
            </a:r>
          </a:p>
          <a:p>
            <a:pPr>
              <a:defRPr/>
            </a:pPr>
            <a:r>
              <a:rPr lang="es-ES" b="1" i="1" dirty="0" smtClean="0">
                <a:latin typeface="+mj-lt"/>
              </a:rPr>
              <a:t>Harvard </a:t>
            </a:r>
            <a:r>
              <a:rPr lang="es-ES" b="1" i="1" dirty="0" err="1" smtClean="0">
                <a:latin typeface="+mj-lt"/>
              </a:rPr>
              <a:t>CfA</a:t>
            </a:r>
            <a:r>
              <a:rPr lang="es-ES" b="1" i="1" dirty="0" smtClean="0">
                <a:latin typeface="+mj-lt"/>
              </a:rPr>
              <a:t>, USA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82850"/>
          <a:stretch>
            <a:fillRect/>
          </a:stretch>
        </p:blipFill>
        <p:spPr bwMode="auto">
          <a:xfrm rot="5400000">
            <a:off x="2282377" y="61879"/>
            <a:ext cx="720000" cy="59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unicore.eu/forum/members/logos/ce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8352" y="0"/>
            <a:ext cx="719999" cy="720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201076" y="5939988"/>
            <a:ext cx="66832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ATELIER PNHE – Paris, 3-5 </a:t>
            </a:r>
            <a:r>
              <a:rPr lang="en-US" sz="2400" b="1" dirty="0" err="1" smtClean="0">
                <a:solidFill>
                  <a:schemeClr val="accent2"/>
                </a:solidFill>
                <a:latin typeface="+mj-lt"/>
              </a:rPr>
              <a:t>octobre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 2012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Saturation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err="1" smtClean="0"/>
              <a:t>Weibel</a:t>
            </a:r>
            <a:r>
              <a:rPr lang="en-US" sz="2400" dirty="0" smtClean="0"/>
              <a:t> grows at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, from </a:t>
            </a:r>
            <a:r>
              <a:rPr lang="en-US" sz="2400" b="1" dirty="0" smtClean="0"/>
              <a:t>B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to </a:t>
            </a:r>
            <a:r>
              <a:rPr lang="en-US" sz="2400" b="1" dirty="0" smtClean="0"/>
              <a:t>B</a:t>
            </a:r>
            <a:r>
              <a:rPr lang="en-US" sz="2400" baseline="-25000" dirty="0" smtClean="0"/>
              <a:t>f</a:t>
            </a:r>
            <a:r>
              <a:rPr lang="en-US" sz="2400" dirty="0" smtClean="0"/>
              <a:t>.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What about </a:t>
            </a:r>
            <a:r>
              <a:rPr lang="en-US" sz="2400" b="1" dirty="0" smtClean="0"/>
              <a:t>B</a:t>
            </a:r>
            <a:r>
              <a:rPr lang="en-US" sz="2400" baseline="-25000" dirty="0" smtClean="0"/>
              <a:t>f</a:t>
            </a:r>
            <a:r>
              <a:rPr lang="en-US" sz="2400" dirty="0" smtClean="0"/>
              <a:t>? Cyclotron freq. =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 gives</a:t>
            </a:r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Good agreement with PIC’s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1800000" cy="90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Seed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What about </a:t>
            </a:r>
            <a:r>
              <a:rPr lang="en-US" sz="2400" b="1" dirty="0" smtClean="0"/>
              <a:t>B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?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Instability amplifies spontaneous </a:t>
            </a:r>
            <a:r>
              <a:rPr lang="en-US" sz="2400" b="1" dirty="0" smtClean="0">
                <a:solidFill>
                  <a:srgbClr val="0070C0"/>
                </a:solidFill>
              </a:rPr>
              <a:t>fluctuations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Focus on modes with k</a:t>
            </a:r>
            <a:r>
              <a:rPr lang="en-US" sz="2400" baseline="-25000" dirty="0" smtClean="0"/>
              <a:t>//</a:t>
            </a:r>
            <a:r>
              <a:rPr lang="en-US" sz="2400" dirty="0" smtClean="0"/>
              <a:t> = 0 (</a:t>
            </a:r>
            <a:r>
              <a:rPr lang="en-US" sz="2800" dirty="0" smtClean="0">
                <a:latin typeface="Symbol" pitchFamily="18" charset="2"/>
              </a:rPr>
              <a:t>w</a:t>
            </a:r>
            <a:r>
              <a:rPr lang="en-US" sz="2400" dirty="0" smtClean="0"/>
              <a:t> integrated)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Their d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k density reads (</a:t>
            </a:r>
            <a:r>
              <a:rPr lang="en-US" sz="2400" dirty="0" err="1" smtClean="0"/>
              <a:t>Ruyet</a:t>
            </a:r>
            <a:r>
              <a:rPr lang="en-US" sz="2400" dirty="0" smtClean="0"/>
              <a:t> &amp; Gremillet)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080"/>
            <a:ext cx="37249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4355976" y="4941168"/>
            <a:ext cx="4134620" cy="584775"/>
            <a:chOff x="4355976" y="4941168"/>
            <a:chExt cx="4134620" cy="584775"/>
          </a:xfrm>
        </p:grpSpPr>
        <p:sp>
          <p:nvSpPr>
            <p:cNvPr id="5" name="4 CuadroTexto"/>
            <p:cNvSpPr txBox="1"/>
            <p:nvPr/>
          </p:nvSpPr>
          <p:spPr>
            <a:xfrm>
              <a:off x="6084168" y="4941168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+mj-lt"/>
                </a:rPr>
                <a:t>Not trivial</a:t>
              </a:r>
              <a:endParaRPr lang="en-US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355976" y="4945523"/>
              <a:ext cx="792088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H="1" flipV="1">
              <a:off x="5148064" y="5233555"/>
              <a:ext cx="936104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Seed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Need to integrate seed density on </a:t>
            </a:r>
            <a:r>
              <a:rPr lang="en-US" sz="2400" b="1" dirty="0" smtClean="0">
                <a:solidFill>
                  <a:srgbClr val="0070C0"/>
                </a:solidFill>
              </a:rPr>
              <a:t>d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</a:rPr>
              <a:t>k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k-integration domain?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5581"/>
          <a:stretch>
            <a:fillRect/>
          </a:stretch>
        </p:blipFill>
        <p:spPr bwMode="auto">
          <a:xfrm>
            <a:off x="5148064" y="2996952"/>
            <a:ext cx="2934920" cy="27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13236"/>
            <a:ext cx="1872208" cy="3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4720208" y="4109543"/>
            <a:ext cx="1584176" cy="543593"/>
            <a:chOff x="4936232" y="4109543"/>
            <a:chExt cx="1584176" cy="543593"/>
          </a:xfrm>
        </p:grpSpPr>
        <p:cxnSp>
          <p:nvCxnSpPr>
            <p:cNvPr id="15" name="14 Conector recto"/>
            <p:cNvCxnSpPr/>
            <p:nvPr/>
          </p:nvCxnSpPr>
          <p:spPr>
            <a:xfrm flipH="1">
              <a:off x="4936232" y="4381340"/>
              <a:ext cx="1584176" cy="0"/>
            </a:xfrm>
            <a:prstGeom prst="line">
              <a:avLst/>
            </a:prstGeom>
            <a:ln w="28575">
              <a:solidFill>
                <a:schemeClr val="tx2"/>
              </a:solidFill>
              <a:prstDash val="lg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>
              <a:off x="4936232" y="4109543"/>
              <a:ext cx="1584176" cy="0"/>
            </a:xfrm>
            <a:prstGeom prst="line">
              <a:avLst/>
            </a:prstGeom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flipH="1">
              <a:off x="4936232" y="4653136"/>
              <a:ext cx="1584176" cy="0"/>
            </a:xfrm>
            <a:prstGeom prst="line">
              <a:avLst/>
            </a:prstGeom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20 CuadroTexto"/>
          <p:cNvSpPr txBox="1"/>
          <p:nvPr/>
        </p:nvSpPr>
        <p:spPr>
          <a:xfrm>
            <a:off x="467544" y="5085184"/>
            <a:ext cx="2520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Numerically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determined (?)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3" name="22 Conector recto de flecha"/>
          <p:cNvCxnSpPr>
            <a:stCxn id="21" idx="0"/>
            <a:endCxn id="3" idx="1"/>
          </p:cNvCxnSpPr>
          <p:nvPr/>
        </p:nvCxnSpPr>
        <p:spPr>
          <a:xfrm flipV="1">
            <a:off x="1727665" y="4381339"/>
            <a:ext cx="972127" cy="7038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Seed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Need to integrate seed density on </a:t>
            </a:r>
            <a:r>
              <a:rPr lang="en-US" sz="2400" b="1" dirty="0" smtClean="0">
                <a:solidFill>
                  <a:srgbClr val="0070C0"/>
                </a:solidFill>
              </a:rPr>
              <a:t>d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</a:rPr>
              <a:t>k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We thus compute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7092280" cy="12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7236296" y="1916832"/>
            <a:ext cx="1685467" cy="1584176"/>
            <a:chOff x="5940152" y="1556792"/>
            <a:chExt cx="2934920" cy="27585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5581"/>
            <a:stretch>
              <a:fillRect/>
            </a:stretch>
          </p:blipFill>
          <p:spPr bwMode="auto">
            <a:xfrm>
              <a:off x="5940152" y="1556792"/>
              <a:ext cx="2934920" cy="275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Rectángulo"/>
            <p:cNvSpPr/>
            <p:nvPr/>
          </p:nvSpPr>
          <p:spPr>
            <a:xfrm>
              <a:off x="6199609" y="2690887"/>
              <a:ext cx="720080" cy="504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Saturation</a:t>
            </a:r>
            <a:r>
              <a:rPr lang="es-ES_tradnl" dirty="0" smtClean="0"/>
              <a:t> Time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Saturation time </a:t>
            </a:r>
            <a:r>
              <a:rPr lang="en-US" sz="2400" dirty="0" err="1" smtClean="0">
                <a:latin typeface="Symbol" pitchFamily="18" charset="2"/>
              </a:rPr>
              <a:t>t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simply reads</a:t>
            </a:r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“Final” result (so far)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74" y="1583686"/>
            <a:ext cx="1979278" cy="72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112" y="3543931"/>
            <a:ext cx="7164288" cy="110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Saturation</a:t>
            </a:r>
            <a:r>
              <a:rPr lang="es-ES_tradnl" dirty="0" smtClean="0"/>
              <a:t> Time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Saturation time </a:t>
            </a:r>
            <a:r>
              <a:rPr lang="en-US" sz="2400" dirty="0" err="1" smtClean="0">
                <a:latin typeface="Symbol" pitchFamily="18" charset="2"/>
              </a:rPr>
              <a:t>t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simply reads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636" y="2564905"/>
            <a:ext cx="58417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788024" y="2708920"/>
            <a:ext cx="6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PIC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9" name="8 Conector recto de flecha"/>
          <p:cNvCxnSpPr>
            <a:stCxn id="7" idx="3"/>
          </p:cNvCxnSpPr>
          <p:nvPr/>
        </p:nvCxnSpPr>
        <p:spPr>
          <a:xfrm>
            <a:off x="5435958" y="2893586"/>
            <a:ext cx="1080258" cy="39139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2"/>
          </p:cNvCxnSpPr>
          <p:nvPr/>
        </p:nvCxnSpPr>
        <p:spPr>
          <a:xfrm>
            <a:off x="5111991" y="3078252"/>
            <a:ext cx="324105" cy="92681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074" y="1583686"/>
            <a:ext cx="1979278" cy="72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Saturation</a:t>
            </a:r>
            <a:r>
              <a:rPr lang="es-ES_tradnl" dirty="0" smtClean="0"/>
              <a:t> Time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Not bad… but not good either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Possible issue 1: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Delay</a:t>
            </a:r>
            <a:r>
              <a:rPr lang="en-US" sz="2000" dirty="0" smtClean="0"/>
              <a:t> before interaction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516" y="1484784"/>
            <a:ext cx="21129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fft_b3_squa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3284984"/>
            <a:ext cx="5184576" cy="272444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012160" y="328498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Evolution of the PIC noise from the beginning of the simulation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012160" y="462584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Wait before shells collide to avoid numerically low noise,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ie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, large 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Saturation</a:t>
            </a:r>
            <a:r>
              <a:rPr lang="es-ES_tradnl" dirty="0" smtClean="0"/>
              <a:t> Time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Not bad… but not good either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Possible issue 2: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Start from noise at 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sz="2000" b="1" dirty="0" smtClean="0">
                <a:solidFill>
                  <a:srgbClr val="0070C0"/>
                </a:solidFill>
              </a:rPr>
              <a:t> = 0 instead of integrating ?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Can the instability </a:t>
            </a:r>
            <a:r>
              <a:rPr lang="en-US" sz="2000" b="1" dirty="0" smtClean="0">
                <a:solidFill>
                  <a:srgbClr val="0070C0"/>
                </a:solidFill>
              </a:rPr>
              <a:t>select</a:t>
            </a:r>
            <a:r>
              <a:rPr lang="en-US" sz="2000" dirty="0" smtClean="0"/>
              <a:t> the amplified frequency?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Yes, with an accuracy 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sz="2000" b="1" dirty="0" smtClean="0">
                <a:solidFill>
                  <a:srgbClr val="0070C0"/>
                </a:solidFill>
              </a:rPr>
              <a:t> = 0 ± 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Laurent &amp; Charles,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516" y="1484784"/>
            <a:ext cx="21129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1475656" y="4797152"/>
            <a:ext cx="6192688" cy="1152128"/>
            <a:chOff x="1475656" y="4797152"/>
            <a:chExt cx="6192688" cy="1152128"/>
          </a:xfrm>
        </p:grpSpPr>
        <p:sp>
          <p:nvSpPr>
            <p:cNvPr id="8" name="7 Rectángulo"/>
            <p:cNvSpPr/>
            <p:nvPr/>
          </p:nvSpPr>
          <p:spPr>
            <a:xfrm>
              <a:off x="1475656" y="4797152"/>
              <a:ext cx="6192688" cy="115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6 Grupo"/>
            <p:cNvGrpSpPr/>
            <p:nvPr/>
          </p:nvGrpSpPr>
          <p:grpSpPr>
            <a:xfrm>
              <a:off x="1619672" y="4941168"/>
              <a:ext cx="5904656" cy="864096"/>
              <a:chOff x="-2700808" y="620688"/>
              <a:chExt cx="10299576" cy="147563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0555" b="50640"/>
              <a:stretch>
                <a:fillRect/>
              </a:stretch>
            </p:blipFill>
            <p:spPr bwMode="auto">
              <a:xfrm>
                <a:off x="-2700808" y="692696"/>
                <a:ext cx="3096344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1500" t="46762"/>
              <a:stretch>
                <a:fillRect/>
              </a:stretch>
            </p:blipFill>
            <p:spPr bwMode="auto">
              <a:xfrm>
                <a:off x="395536" y="620688"/>
                <a:ext cx="7203232" cy="1475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" name="17 Grupo"/>
          <p:cNvGrpSpPr/>
          <p:nvPr/>
        </p:nvGrpSpPr>
        <p:grpSpPr>
          <a:xfrm>
            <a:off x="4685852" y="4005064"/>
            <a:ext cx="4084927" cy="1444515"/>
            <a:chOff x="4685852" y="4005064"/>
            <a:chExt cx="4084927" cy="1444515"/>
          </a:xfrm>
        </p:grpSpPr>
        <p:sp>
          <p:nvSpPr>
            <p:cNvPr id="11" name="10 CuadroTexto"/>
            <p:cNvSpPr txBox="1"/>
            <p:nvPr/>
          </p:nvSpPr>
          <p:spPr>
            <a:xfrm>
              <a:off x="6414044" y="4005064"/>
              <a:ext cx="2356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+mj-lt"/>
                </a:rPr>
                <a:t>Delicate…</a:t>
              </a:r>
              <a:endParaRPr lang="en-US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685852" y="4873515"/>
              <a:ext cx="792088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16 Forma"/>
            <p:cNvCxnSpPr>
              <a:stCxn id="11" idx="1"/>
              <a:endCxn id="12" idx="0"/>
            </p:cNvCxnSpPr>
            <p:nvPr/>
          </p:nvCxnSpPr>
          <p:spPr>
            <a:xfrm rot="10800000" flipV="1">
              <a:off x="5081896" y="4297451"/>
              <a:ext cx="1332148" cy="576063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Saturation</a:t>
            </a:r>
            <a:r>
              <a:rPr lang="es-ES_tradnl" dirty="0" smtClean="0"/>
              <a:t> Time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Not bad… but not good either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Possible issue 3: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3D</a:t>
            </a:r>
            <a:r>
              <a:rPr lang="en-US" sz="2000" dirty="0" smtClean="0"/>
              <a:t> Theory, but </a:t>
            </a:r>
            <a:r>
              <a:rPr lang="en-US" sz="2000" b="1" dirty="0" smtClean="0">
                <a:solidFill>
                  <a:srgbClr val="00B0F0"/>
                </a:solidFill>
              </a:rPr>
              <a:t>2D</a:t>
            </a:r>
            <a:r>
              <a:rPr lang="en-US" sz="2000" dirty="0" smtClean="0"/>
              <a:t> simulations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Laurent &amp; Charles, with noise at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 = 0 ± </a:t>
            </a:r>
            <a:r>
              <a:rPr lang="en-US" sz="2000" dirty="0" smtClean="0">
                <a:latin typeface="Symbol" pitchFamily="18" charset="2"/>
              </a:rPr>
              <a:t>d </a:t>
            </a:r>
            <a:r>
              <a:rPr lang="en-US" sz="2000" dirty="0" smtClean="0"/>
              <a:t>: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Agreement slightly better. </a:t>
            </a:r>
            <a:r>
              <a:rPr lang="en-US" sz="2000" b="1" dirty="0" smtClean="0">
                <a:solidFill>
                  <a:srgbClr val="00B0F0"/>
                </a:solidFill>
              </a:rPr>
              <a:t>Still, weird at </a:t>
            </a:r>
            <a:r>
              <a:rPr lang="en-US" sz="2000" b="1" dirty="0" smtClean="0">
                <a:solidFill>
                  <a:srgbClr val="00B0F0"/>
                </a:solidFill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sym typeface="Symbol"/>
              </a:rPr>
              <a:t> ∞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516" y="1484784"/>
            <a:ext cx="21129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2411760" y="3789040"/>
            <a:ext cx="4288333" cy="1031824"/>
            <a:chOff x="2411760" y="3789040"/>
            <a:chExt cx="4288333" cy="10318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789040"/>
              <a:ext cx="4288333" cy="103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5603130" y="3834764"/>
              <a:ext cx="504056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201900" y="4348618"/>
              <a:ext cx="319434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082957" y="425752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3/2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Conclusion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Shock formation </a:t>
            </a:r>
            <a:r>
              <a:rPr lang="en-US" sz="2400" dirty="0" smtClean="0"/>
              <a:t>mechanism. How, When…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Two phases</a:t>
            </a:r>
            <a:r>
              <a:rPr lang="en-US" sz="2400" dirty="0" smtClean="0"/>
              <a:t>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Shells overlap and turn unstable. Instability saturates.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Material piles up, + ?? = Shock.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Theory for first phase. On track.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Can we expect </a:t>
            </a:r>
            <a:r>
              <a:rPr lang="en-US" sz="2400" b="1" dirty="0" smtClean="0">
                <a:solidFill>
                  <a:srgbClr val="00B0F0"/>
                </a:solidFill>
              </a:rPr>
              <a:t>perfect agreement </a:t>
            </a:r>
            <a:r>
              <a:rPr lang="en-US" sz="2400" dirty="0" smtClean="0"/>
              <a:t>(Luis Silva)?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Stay tuned…</a:t>
            </a:r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53012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Thank you for your attention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Understanding</a:t>
            </a:r>
            <a:r>
              <a:rPr lang="es-ES_tradnl" dirty="0" smtClean="0"/>
              <a:t> shock </a:t>
            </a:r>
            <a:r>
              <a:rPr lang="es-ES_tradnl" dirty="0" err="1" smtClean="0"/>
              <a:t>formation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How</a:t>
            </a:r>
            <a:r>
              <a:rPr lang="en-US" sz="2800" dirty="0" smtClean="0"/>
              <a:t> exactly do you form a shock?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en-US" sz="2800" dirty="0" smtClean="0"/>
              <a:t>Does it </a:t>
            </a:r>
            <a:r>
              <a:rPr lang="en-US" sz="2800" b="1" dirty="0" smtClean="0">
                <a:solidFill>
                  <a:srgbClr val="0070C0"/>
                </a:solidFill>
              </a:rPr>
              <a:t>always</a:t>
            </a:r>
            <a:r>
              <a:rPr lang="en-US" sz="2800" dirty="0" smtClean="0"/>
              <a:t> form?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en-US" sz="2800" dirty="0" smtClean="0"/>
              <a:t>Are they really “</a:t>
            </a:r>
            <a:r>
              <a:rPr lang="en-US" sz="2800" b="1" dirty="0" err="1" smtClean="0">
                <a:solidFill>
                  <a:srgbClr val="0070C0"/>
                </a:solidFill>
              </a:rPr>
              <a:t>Weibel</a:t>
            </a:r>
            <a:r>
              <a:rPr lang="en-US" sz="2800" dirty="0" smtClean="0"/>
              <a:t> mediated”?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en-US" sz="2800" dirty="0" smtClean="0"/>
              <a:t>How much </a:t>
            </a:r>
            <a:r>
              <a:rPr lang="en-US" sz="2800" b="1" dirty="0" smtClean="0">
                <a:solidFill>
                  <a:srgbClr val="0070C0"/>
                </a:solidFill>
              </a:rPr>
              <a:t>time</a:t>
            </a:r>
            <a:r>
              <a:rPr lang="en-US" sz="2800" dirty="0" smtClean="0"/>
              <a:t> does it take?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en-US" sz="2800" dirty="0" smtClean="0"/>
              <a:t>…?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en-US" sz="2800" dirty="0" smtClean="0"/>
              <a:t>Work in progress</a:t>
            </a:r>
          </a:p>
          <a:p>
            <a:pPr eaLnBrk="1" hangingPunct="1">
              <a:buFont typeface="Verdana" pitchFamily="34" charset="0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Motivation</a:t>
            </a:r>
            <a:endParaRPr lang="es-ES" dirty="0" smtClean="0"/>
          </a:p>
        </p:txBody>
      </p:sp>
      <p:grpSp>
        <p:nvGrpSpPr>
          <p:cNvPr id="2" name="11 Grupo"/>
          <p:cNvGrpSpPr/>
          <p:nvPr/>
        </p:nvGrpSpPr>
        <p:grpSpPr>
          <a:xfrm>
            <a:off x="1187624" y="2377663"/>
            <a:ext cx="7200800" cy="3787641"/>
            <a:chOff x="827584" y="2132856"/>
            <a:chExt cx="7200800" cy="3787641"/>
          </a:xfrm>
        </p:grpSpPr>
        <p:pic>
          <p:nvPicPr>
            <p:cNvPr id="4" name="3 Imagen" descr="GR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294525"/>
              <a:ext cx="6552728" cy="362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3813101"/>
              <a:ext cx="39145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F0"/>
                  </a:solidFill>
                  <a:latin typeface="+mj-lt"/>
                </a:rPr>
                <a:t>1</a:t>
              </a:r>
              <a:endParaRPr lang="en-US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788024" y="3760257"/>
              <a:ext cx="39145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+mj-lt"/>
                </a:rPr>
                <a:t>2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876256" y="3760257"/>
              <a:ext cx="391454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F0"/>
                  </a:solidFill>
                  <a:latin typeface="+mj-lt"/>
                </a:rPr>
                <a:t>3</a:t>
              </a:r>
              <a:endParaRPr lang="en-US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619672" y="2132856"/>
              <a:ext cx="1584176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619672" y="4391704"/>
              <a:ext cx="1872208" cy="1413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566738" y="1628775"/>
            <a:ext cx="8001000" cy="1224161"/>
          </a:xfrm>
        </p:spPr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en-US" sz="2400" dirty="0" smtClean="0"/>
              <a:t>Collisionless shocks are key fundamental processes</a:t>
            </a:r>
          </a:p>
          <a:p>
            <a:pPr eaLnBrk="1" hangingPunct="1">
              <a:buFont typeface="Verdana" pitchFamily="34" charset="0"/>
              <a:buAutoNum type="arabicPeriod"/>
            </a:pPr>
            <a:r>
              <a:rPr lang="en-US" sz="2400" dirty="0" smtClean="0"/>
              <a:t>Role in Fireball Scenario for GRB’s and HECR’s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34472" y="5085184"/>
            <a:ext cx="421461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b="1" dirty="0">
                <a:solidFill>
                  <a:srgbClr val="00B0F0"/>
                </a:solidFill>
                <a:latin typeface="+mj-lt"/>
              </a:rPr>
              <a:t>Plasma shells 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“collision”</a:t>
            </a:r>
            <a:endParaRPr lang="en-US" b="1" dirty="0">
              <a:solidFill>
                <a:srgbClr val="00B0F0"/>
              </a:solidFill>
              <a:latin typeface="+mj-lt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Shock Formation - Collisionless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  <a:latin typeface="+mj-lt"/>
              </a:rPr>
              <a:t>Particle 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acceleration: </a:t>
            </a:r>
            <a:r>
              <a:rPr lang="en-US" b="1" dirty="0" smtClean="0">
                <a:solidFill>
                  <a:srgbClr val="00B0F0"/>
                </a:solidFill>
                <a:latin typeface="+mj-lt"/>
                <a:sym typeface="Symbol"/>
              </a:rPr>
              <a:t>GRB</a:t>
            </a:r>
            <a:endParaRPr lang="en-US" b="1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Shock </a:t>
            </a:r>
            <a:r>
              <a:rPr lang="es-ES_tradnl" dirty="0" err="1" smtClean="0"/>
              <a:t>Formation</a:t>
            </a:r>
            <a:r>
              <a:rPr lang="es-ES_tradnl" dirty="0" smtClean="0"/>
              <a:t>: </a:t>
            </a:r>
            <a:r>
              <a:rPr lang="es-ES_tradnl" dirty="0" err="1" smtClean="0"/>
              <a:t>PIC’s</a:t>
            </a:r>
            <a:r>
              <a:rPr lang="es-ES_tradnl" dirty="0" smtClean="0"/>
              <a:t> (</a:t>
            </a:r>
            <a:r>
              <a:rPr lang="es-ES_tradnl" b="1" dirty="0" smtClean="0"/>
              <a:t>OSIRIS</a:t>
            </a:r>
            <a:r>
              <a:rPr lang="es-ES_tradnl" dirty="0" smtClean="0"/>
              <a:t>)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en-US" sz="2400" dirty="0" smtClean="0"/>
              <a:t>Simplest possible: cold, symmetric,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shells, no </a:t>
            </a:r>
            <a:r>
              <a:rPr lang="en-US" sz="2400" b="1" dirty="0" smtClean="0"/>
              <a:t>B</a:t>
            </a:r>
            <a:r>
              <a:rPr lang="en-US" sz="2400" baseline="-25000" dirty="0" smtClean="0"/>
              <a:t>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4391828" y="2816932"/>
            <a:ext cx="7344816" cy="1368152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6228184" y="2816932"/>
            <a:ext cx="7344816" cy="1368152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18 Grupo"/>
          <p:cNvGrpSpPr/>
          <p:nvPr/>
        </p:nvGrpSpPr>
        <p:grpSpPr>
          <a:xfrm>
            <a:off x="2339752" y="2492896"/>
            <a:ext cx="4536504" cy="3497034"/>
            <a:chOff x="2339752" y="2492896"/>
            <a:chExt cx="4536504" cy="3497034"/>
          </a:xfrm>
        </p:grpSpPr>
        <p:sp>
          <p:nvSpPr>
            <p:cNvPr id="9" name="8 CuadroTexto"/>
            <p:cNvSpPr txBox="1"/>
            <p:nvPr/>
          </p:nvSpPr>
          <p:spPr>
            <a:xfrm>
              <a:off x="3514479" y="5282044"/>
              <a:ext cx="21307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2"/>
                  </a:solidFill>
                  <a:latin typeface="+mj-lt"/>
                </a:rPr>
                <a:t>Chocks</a:t>
              </a:r>
              <a:endParaRPr lang="en-US" sz="40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2339752" y="2492896"/>
              <a:ext cx="576064" cy="2016224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6300192" y="2492896"/>
              <a:ext cx="576064" cy="2016224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13 Conector angular"/>
            <p:cNvCxnSpPr>
              <a:stCxn id="9" idx="3"/>
              <a:endCxn id="11" idx="4"/>
            </p:cNvCxnSpPr>
            <p:nvPr/>
          </p:nvCxnSpPr>
          <p:spPr>
            <a:xfrm flipV="1">
              <a:off x="5645190" y="4509120"/>
              <a:ext cx="943034" cy="1126867"/>
            </a:xfrm>
            <a:prstGeom prst="bentConnector2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3 Conector angular"/>
            <p:cNvCxnSpPr>
              <a:stCxn id="9" idx="1"/>
              <a:endCxn id="10" idx="4"/>
            </p:cNvCxnSpPr>
            <p:nvPr/>
          </p:nvCxnSpPr>
          <p:spPr>
            <a:xfrm rot="10800000">
              <a:off x="2627785" y="4509121"/>
              <a:ext cx="886695" cy="1126867"/>
            </a:xfrm>
            <a:prstGeom prst="bentConnector2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o"/>
          <p:cNvGrpSpPr/>
          <p:nvPr/>
        </p:nvGrpSpPr>
        <p:grpSpPr>
          <a:xfrm>
            <a:off x="4572000" y="2276872"/>
            <a:ext cx="5832648" cy="3474387"/>
            <a:chOff x="4572000" y="2276872"/>
            <a:chExt cx="5832648" cy="3474387"/>
          </a:xfrm>
        </p:grpSpPr>
        <p:sp>
          <p:nvSpPr>
            <p:cNvPr id="12" name="11 Rectángulo redondeado"/>
            <p:cNvSpPr/>
            <p:nvPr/>
          </p:nvSpPr>
          <p:spPr>
            <a:xfrm>
              <a:off x="4572000" y="2276872"/>
              <a:ext cx="5832648" cy="2520280"/>
            </a:xfrm>
            <a:prstGeom prst="round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732240" y="4797152"/>
              <a:ext cx="2244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Simulation</a:t>
              </a:r>
            </a:p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Window</a:t>
              </a:r>
              <a:endParaRPr lang="en-US" sz="2800" b="1" dirty="0">
                <a:solidFill>
                  <a:srgbClr val="0070C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114E-6 L 0.40174 -2.0911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114E-6 L -0.40156 -2.0911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Shock </a:t>
            </a:r>
            <a:r>
              <a:rPr lang="es-ES_tradnl" dirty="0" err="1" smtClean="0"/>
              <a:t>Formation</a:t>
            </a:r>
            <a:r>
              <a:rPr lang="es-ES_tradnl" dirty="0" smtClean="0"/>
              <a:t>: </a:t>
            </a:r>
            <a:r>
              <a:rPr lang="es-ES_tradnl" dirty="0" err="1" smtClean="0"/>
              <a:t>PIC’s</a:t>
            </a:r>
            <a:r>
              <a:rPr lang="es-ES_tradnl" dirty="0" smtClean="0"/>
              <a:t> (Osiris)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en-US" sz="2400" dirty="0" smtClean="0"/>
              <a:t>Simplest possible PIC’s: cold, symmetric,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shells,</a:t>
            </a:r>
          </a:p>
        </p:txBody>
      </p:sp>
      <p:pic>
        <p:nvPicPr>
          <p:cNvPr id="17" name="Shoc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492896"/>
            <a:ext cx="7200800" cy="3429691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50161" y="2463279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>
                <a:latin typeface="+mj-lt"/>
              </a:rPr>
              <a:t>= 1.05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Shock </a:t>
            </a:r>
            <a:r>
              <a:rPr lang="es-ES_tradnl" dirty="0" err="1" smtClean="0"/>
              <a:t>Formation</a:t>
            </a:r>
            <a:r>
              <a:rPr lang="es-ES_tradnl" dirty="0" smtClean="0"/>
              <a:t>: </a:t>
            </a:r>
            <a:r>
              <a:rPr lang="es-ES_tradnl" dirty="0" err="1" smtClean="0"/>
              <a:t>PIC’s</a:t>
            </a:r>
            <a:r>
              <a:rPr lang="es-ES_tradnl" dirty="0" smtClean="0"/>
              <a:t> (Osiris)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Verdana" pitchFamily="34" charset="0"/>
              <a:buAutoNum type="arabicPeriod"/>
            </a:pPr>
            <a:r>
              <a:rPr lang="en-US" sz="2400" dirty="0" smtClean="0"/>
              <a:t>Simplest possible PIC’s: cold, symmetric,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shells,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50161" y="2463279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>
                <a:latin typeface="+mj-lt"/>
              </a:rPr>
              <a:t>= 1.05</a:t>
            </a:r>
            <a:endParaRPr lang="en-US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7176174" cy="34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44 Grupo"/>
          <p:cNvGrpSpPr/>
          <p:nvPr/>
        </p:nvGrpSpPr>
        <p:grpSpPr>
          <a:xfrm>
            <a:off x="2123728" y="3668266"/>
            <a:ext cx="5328592" cy="1152128"/>
            <a:chOff x="2123728" y="4221088"/>
            <a:chExt cx="5328592" cy="1152128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2123728" y="4221088"/>
              <a:ext cx="512440" cy="0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2636168" y="4221088"/>
              <a:ext cx="1431776" cy="1128886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3923928" y="5205958"/>
              <a:ext cx="3528392" cy="167258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22 Grupo"/>
          <p:cNvGrpSpPr/>
          <p:nvPr/>
        </p:nvGrpSpPr>
        <p:grpSpPr>
          <a:xfrm>
            <a:off x="-1692696" y="3528718"/>
            <a:ext cx="9203804" cy="1152128"/>
            <a:chOff x="-1404664" y="3501008"/>
            <a:chExt cx="9203804" cy="1152128"/>
          </a:xfrm>
        </p:grpSpPr>
        <p:cxnSp>
          <p:nvCxnSpPr>
            <p:cNvPr id="13" name="12 Conector recto"/>
            <p:cNvCxnSpPr/>
            <p:nvPr/>
          </p:nvCxnSpPr>
          <p:spPr>
            <a:xfrm>
              <a:off x="-1404664" y="3501008"/>
              <a:ext cx="417646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2771800" y="3501008"/>
              <a:ext cx="1440160" cy="11521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>
              <a:endCxn id="27" idx="3"/>
            </p:cNvCxnSpPr>
            <p:nvPr/>
          </p:nvCxnSpPr>
          <p:spPr>
            <a:xfrm flipV="1">
              <a:off x="4211960" y="4653136"/>
              <a:ext cx="358718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Rectángulo"/>
          <p:cNvSpPr/>
          <p:nvPr/>
        </p:nvSpPr>
        <p:spPr>
          <a:xfrm>
            <a:off x="1326132" y="3418148"/>
            <a:ext cx="792088" cy="14401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-180528" y="3418148"/>
            <a:ext cx="1522576" cy="14401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Rectángulo"/>
          <p:cNvSpPr/>
          <p:nvPr/>
        </p:nvSpPr>
        <p:spPr>
          <a:xfrm flipH="1">
            <a:off x="7511108" y="4581128"/>
            <a:ext cx="991344" cy="14401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Rectángulo"/>
          <p:cNvSpPr/>
          <p:nvPr/>
        </p:nvSpPr>
        <p:spPr>
          <a:xfrm flipH="1">
            <a:off x="8505366" y="4581128"/>
            <a:ext cx="638634" cy="14401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39843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Shock </a:t>
            </a:r>
            <a:r>
              <a:rPr lang="es-ES_tradnl" dirty="0" err="1" smtClean="0"/>
              <a:t>Formation</a:t>
            </a:r>
            <a:r>
              <a:rPr lang="es-ES_tradnl" dirty="0" smtClean="0"/>
              <a:t>: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Phases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Shells overlap: instability grows &amp; saturates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Shock Forms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179512" y="2420888"/>
            <a:ext cx="8640000" cy="936104"/>
            <a:chOff x="0" y="4542300"/>
            <a:chExt cx="8675816" cy="509704"/>
          </a:xfrm>
        </p:grpSpPr>
        <p:sp>
          <p:nvSpPr>
            <p:cNvPr id="7" name="6 Rectángulo"/>
            <p:cNvSpPr/>
            <p:nvPr/>
          </p:nvSpPr>
          <p:spPr>
            <a:xfrm>
              <a:off x="2915816" y="4542300"/>
              <a:ext cx="5760000" cy="509704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0" y="4542300"/>
              <a:ext cx="5760000" cy="509704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3694644" y="2658108"/>
            <a:ext cx="160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Unstable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6300192" y="2888940"/>
            <a:ext cx="223224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467544" y="2888940"/>
            <a:ext cx="223224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180472" y="4725144"/>
            <a:ext cx="8640000" cy="936104"/>
            <a:chOff x="0" y="4542300"/>
            <a:chExt cx="8675816" cy="509704"/>
          </a:xfrm>
        </p:grpSpPr>
        <p:sp>
          <p:nvSpPr>
            <p:cNvPr id="25" name="24 Rectángulo"/>
            <p:cNvSpPr/>
            <p:nvPr/>
          </p:nvSpPr>
          <p:spPr>
            <a:xfrm>
              <a:off x="2915816" y="4542300"/>
              <a:ext cx="5760000" cy="509704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0" y="4542300"/>
              <a:ext cx="5760000" cy="509704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27 Conector recto de flecha"/>
          <p:cNvCxnSpPr/>
          <p:nvPr/>
        </p:nvCxnSpPr>
        <p:spPr>
          <a:xfrm flipH="1">
            <a:off x="6301152" y="5193196"/>
            <a:ext cx="223224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68504" y="5193196"/>
            <a:ext cx="223224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Flecha arriba"/>
          <p:cNvSpPr/>
          <p:nvPr/>
        </p:nvSpPr>
        <p:spPr>
          <a:xfrm>
            <a:off x="3203848" y="4509120"/>
            <a:ext cx="2520280" cy="1080120"/>
          </a:xfrm>
          <a:prstGeom prst="upArrow">
            <a:avLst>
              <a:gd name="adj1" fmla="val 70636"/>
              <a:gd name="adj2" fmla="val 431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Density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467544" y="1628800"/>
            <a:ext cx="8352928" cy="230425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Shock </a:t>
            </a:r>
            <a:r>
              <a:rPr lang="es-ES_tradnl" dirty="0" err="1" smtClean="0"/>
              <a:t>Formation</a:t>
            </a:r>
            <a:r>
              <a:rPr lang="es-ES_tradnl" dirty="0" smtClean="0"/>
              <a:t>: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Phases</a:t>
            </a:r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2933"/>
            <a:ext cx="8067405" cy="401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7544" y="5559623"/>
            <a:ext cx="85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= 25</a:t>
            </a:r>
            <a:endParaRPr lang="en-US" dirty="0"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9552" y="1628800"/>
            <a:ext cx="4248472" cy="4032448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7236296" y="2132856"/>
            <a:ext cx="75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Shock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forms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423308" y="3629039"/>
            <a:ext cx="228812" cy="176400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7146" y="3255367"/>
            <a:ext cx="141256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Phase 1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43808" y="2636912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chemeClr val="accent2"/>
                </a:solidFill>
                <a:latin typeface="+mj-lt"/>
              </a:rPr>
              <a:t>Insta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. triggered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45412" y="4653136"/>
            <a:ext cx="1635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chemeClr val="accent2"/>
                </a:solidFill>
                <a:latin typeface="+mj-lt"/>
              </a:rPr>
              <a:t>Insta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. saturates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788024" y="1628800"/>
            <a:ext cx="3816424" cy="187220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5652120" y="3629039"/>
            <a:ext cx="2790000" cy="17640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6381953" y="5065439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1400" b="1" baseline="30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 in central region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63215" y="2596842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Phase 2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Instabilities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Which instability grows? All… but some do it faster</a:t>
            </a:r>
            <a:endParaRPr lang="en-U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559623"/>
            <a:ext cx="1896814" cy="4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1259632" y="2751311"/>
            <a:ext cx="6607328" cy="2758541"/>
            <a:chOff x="700976" y="2852936"/>
            <a:chExt cx="6607328" cy="27585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976" y="2852936"/>
              <a:ext cx="6607328" cy="275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5319272" y="2897752"/>
              <a:ext cx="1368152" cy="2250000"/>
            </a:xfrm>
            <a:prstGeom prst="rect">
              <a:avLst/>
            </a:prstGeom>
            <a:solidFill>
              <a:srgbClr val="1F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4888" y="4796936"/>
              <a:ext cx="1356360" cy="37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08715" y="4780002"/>
              <a:ext cx="1165860" cy="33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CuadroTexto"/>
          <p:cNvSpPr txBox="1"/>
          <p:nvPr/>
        </p:nvSpPr>
        <p:spPr>
          <a:xfrm>
            <a:off x="3320143" y="2247255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Growth rate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(k)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4283968" y="2607295"/>
            <a:ext cx="4690708" cy="3515618"/>
            <a:chOff x="3707904" y="2276872"/>
            <a:chExt cx="4690708" cy="3515618"/>
          </a:xfrm>
        </p:grpSpPr>
        <p:sp>
          <p:nvSpPr>
            <p:cNvPr id="8" name="7 CuadroTexto"/>
            <p:cNvSpPr txBox="1"/>
            <p:nvPr/>
          </p:nvSpPr>
          <p:spPr>
            <a:xfrm>
              <a:off x="3707904" y="5330825"/>
              <a:ext cx="4690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+mj-lt"/>
                </a:rPr>
                <a:t>For </a:t>
              </a:r>
              <a:r>
                <a:rPr lang="en-US" sz="2400" b="1" dirty="0" smtClean="0">
                  <a:solidFill>
                    <a:srgbClr val="0070C0"/>
                  </a:solidFill>
                  <a:latin typeface="Symbol" pitchFamily="18" charset="2"/>
                </a:rPr>
                <a:t>g</a:t>
              </a:r>
              <a:r>
                <a:rPr lang="en-US" sz="2400" b="1" dirty="0" smtClean="0">
                  <a:solidFill>
                    <a:srgbClr val="0070C0"/>
                  </a:solidFill>
                  <a:latin typeface="+mj-lt"/>
                </a:rPr>
                <a:t> &gt; (3/2)</a:t>
              </a:r>
              <a:r>
                <a:rPr lang="en-US" sz="2400" b="1" baseline="30000" dirty="0" smtClean="0">
                  <a:solidFill>
                    <a:srgbClr val="0070C0"/>
                  </a:solidFill>
                  <a:latin typeface="+mj-lt"/>
                </a:rPr>
                <a:t>1/2</a:t>
              </a:r>
              <a:r>
                <a:rPr lang="en-US" sz="2400" b="1" dirty="0" smtClean="0">
                  <a:solidFill>
                    <a:srgbClr val="0070C0"/>
                  </a:solidFill>
                  <a:latin typeface="+mj-lt"/>
                </a:rPr>
                <a:t>, “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+mj-lt"/>
                </a:rPr>
                <a:t>Weibel</a:t>
              </a:r>
              <a:r>
                <a:rPr lang="en-US" sz="2400" b="1" dirty="0" smtClean="0">
                  <a:solidFill>
                    <a:srgbClr val="0070C0"/>
                  </a:solidFill>
                  <a:latin typeface="+mj-lt"/>
                </a:rPr>
                <a:t>” wins</a:t>
              </a:r>
              <a:endParaRPr lang="en-US" sz="24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4427984" y="2276872"/>
              <a:ext cx="432048" cy="2952328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: </a:t>
            </a:r>
            <a:r>
              <a:rPr lang="es-ES_tradnl" dirty="0" err="1" smtClean="0"/>
              <a:t>Instabilities</a:t>
            </a:r>
            <a:endParaRPr lang="es-ES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Instability is </a:t>
            </a:r>
            <a:r>
              <a:rPr lang="en-US" sz="2400" b="1" dirty="0" smtClean="0">
                <a:solidFill>
                  <a:srgbClr val="00B0F0"/>
                </a:solidFill>
              </a:rPr>
              <a:t>bad news </a:t>
            </a:r>
            <a:r>
              <a:rPr lang="en-US" sz="2400" dirty="0" smtClean="0"/>
              <a:t>in Fast Ignition for ICF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Here, it is </a:t>
            </a:r>
            <a:r>
              <a:rPr lang="en-US" sz="2400" b="1" dirty="0" smtClean="0">
                <a:solidFill>
                  <a:srgbClr val="00B0F0"/>
                </a:solidFill>
              </a:rPr>
              <a:t>good news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A flow aligned </a:t>
            </a:r>
            <a:r>
              <a:rPr lang="en-US" sz="2400" b="1" dirty="0" smtClean="0">
                <a:solidFill>
                  <a:srgbClr val="00B0F0"/>
                </a:solidFill>
              </a:rPr>
              <a:t>B</a:t>
            </a:r>
            <a:r>
              <a:rPr lang="en-US" sz="2400" b="1" baseline="-25000" dirty="0" smtClean="0">
                <a:solidFill>
                  <a:srgbClr val="00B0F0"/>
                </a:solidFill>
              </a:rPr>
              <a:t>0</a:t>
            </a:r>
            <a:r>
              <a:rPr lang="en-US" sz="2400" b="1" dirty="0" smtClean="0">
                <a:solidFill>
                  <a:srgbClr val="00B0F0"/>
                </a:solidFill>
              </a:rPr>
              <a:t> can cancel </a:t>
            </a:r>
            <a:r>
              <a:rPr lang="en-US" sz="2400" b="1" dirty="0" err="1" smtClean="0">
                <a:solidFill>
                  <a:srgbClr val="00B0F0"/>
                </a:solidFill>
              </a:rPr>
              <a:t>Weibel</a:t>
            </a:r>
            <a:r>
              <a:rPr lang="en-US" sz="2400" dirty="0" smtClean="0"/>
              <a:t> (Godfrey ‘75)</a:t>
            </a:r>
          </a:p>
          <a:p>
            <a:pPr eaLnBrk="1" hangingPunct="1">
              <a:buFont typeface="+mj-lt"/>
              <a:buAutoNum type="arabicPeriod"/>
            </a:pPr>
            <a:r>
              <a:rPr lang="en-US" sz="2400" dirty="0" smtClean="0"/>
              <a:t>What if </a:t>
            </a:r>
            <a:r>
              <a:rPr lang="en-US" sz="2400" b="1" dirty="0" smtClean="0">
                <a:solidFill>
                  <a:srgbClr val="00B0F0"/>
                </a:solidFill>
              </a:rPr>
              <a:t>not aligned</a:t>
            </a:r>
            <a:r>
              <a:rPr lang="en-US" sz="2400" dirty="0" smtClean="0"/>
              <a:t> (+ sym, cold flow)?</a:t>
            </a:r>
            <a:endParaRPr lang="en-US" sz="20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611560" y="6309320"/>
            <a:ext cx="5804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Bret &amp; Perez-Alvaro, </a:t>
            </a:r>
            <a:r>
              <a:rPr lang="en-US" sz="1400" b="1" i="1" dirty="0" smtClean="0"/>
              <a:t>Phys. Plasmas</a:t>
            </a:r>
            <a:r>
              <a:rPr lang="en-US" sz="1400" b="1" dirty="0" smtClean="0"/>
              <a:t>, 18, 080706 (2011)</a:t>
            </a:r>
            <a:endParaRPr lang="en-US" sz="1400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395536" y="4005064"/>
            <a:ext cx="2376264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95536" y="5121188"/>
            <a:ext cx="439248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lecha derecha"/>
          <p:cNvSpPr/>
          <p:nvPr/>
        </p:nvSpPr>
        <p:spPr>
          <a:xfrm>
            <a:off x="1947132" y="4293096"/>
            <a:ext cx="2448272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FLOW</a:t>
            </a:r>
            <a:endParaRPr lang="en-US" sz="3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11560" y="4149080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28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259632" y="4576355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endParaRPr lang="en-US" sz="32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605" y="4644416"/>
            <a:ext cx="3565875" cy="10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5808546" y="414036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GR for B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/>
              </a:rPr>
              <a:t> ∞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7906</TotalTime>
  <Words>642</Words>
  <Application>Microsoft Office PowerPoint</Application>
  <PresentationFormat>Presentación en pantalla (4:3)</PresentationFormat>
  <Paragraphs>131</Paragraphs>
  <Slides>20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Perfil</vt:lpstr>
      <vt:lpstr>Diapositiva 1</vt:lpstr>
      <vt:lpstr>Understanding shock formation</vt:lpstr>
      <vt:lpstr>Shock Formation: PIC’s (OSIRIS)</vt:lpstr>
      <vt:lpstr>Shock Formation: PIC’s (Osiris)</vt:lpstr>
      <vt:lpstr>Shock Formation: PIC’s (Osiris)</vt:lpstr>
      <vt:lpstr>Shock Formation: Two Phases</vt:lpstr>
      <vt:lpstr>Shock Formation: Two Phases</vt:lpstr>
      <vt:lpstr>First Phase: Instabilities</vt:lpstr>
      <vt:lpstr>First Phase: Instabilities</vt:lpstr>
      <vt:lpstr>First Phase: Saturation Field</vt:lpstr>
      <vt:lpstr>First Phase: Seed Field</vt:lpstr>
      <vt:lpstr>First Phase: Seed Field</vt:lpstr>
      <vt:lpstr>First Phase: Seed Field</vt:lpstr>
      <vt:lpstr>First Phase: Saturation Time</vt:lpstr>
      <vt:lpstr>First Phase: Saturation Time</vt:lpstr>
      <vt:lpstr>First Phase: Saturation Time</vt:lpstr>
      <vt:lpstr>First Phase: Saturation Time</vt:lpstr>
      <vt:lpstr>First Phase: Saturation Time</vt:lpstr>
      <vt:lpstr>Conclusion</vt:lpstr>
      <vt:lpstr>Motivation</vt:lpstr>
    </vt:vector>
  </TitlesOfParts>
  <Company>UCLM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Antoine Bret Candidature Professeur UPMC</dc:title>
  <dc:creator>antoineclaude.bret</dc:creator>
  <cp:lastModifiedBy>Antoine Bret</cp:lastModifiedBy>
  <cp:revision>513</cp:revision>
  <dcterms:created xsi:type="dcterms:W3CDTF">2010-05-07T08:29:13Z</dcterms:created>
  <dcterms:modified xsi:type="dcterms:W3CDTF">2012-10-04T10:07:43Z</dcterms:modified>
</cp:coreProperties>
</file>